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6"/>
  </p:notesMasterIdLst>
  <p:sldIdLst>
    <p:sldId id="256" r:id="rId2"/>
    <p:sldId id="257" r:id="rId3"/>
    <p:sldId id="259" r:id="rId4"/>
    <p:sldId id="260" r:id="rId5"/>
    <p:sldId id="261" r:id="rId6"/>
    <p:sldId id="269" r:id="rId7"/>
    <p:sldId id="263" r:id="rId8"/>
    <p:sldId id="264" r:id="rId9"/>
    <p:sldId id="270" r:id="rId10"/>
    <p:sldId id="265" r:id="rId11"/>
    <p:sldId id="266" r:id="rId12"/>
    <p:sldId id="267" r:id="rId13"/>
    <p:sldId id="268" r:id="rId14"/>
    <p:sldId id="271" r:id="rId15"/>
  </p:sldIdLst>
  <p:sldSz cx="12192000" cy="6858000"/>
  <p:notesSz cx="6858000" cy="9144000"/>
  <p:embeddedFontLst>
    <p:embeddedFont>
      <p:font typeface="Inter" panose="020B0604020202020204" charset="0"/>
      <p:regular r:id="rId17"/>
      <p:bold r:id="rId18"/>
      <p:italic r:id="rId19"/>
      <p:boldItalic r:id="rId20"/>
    </p:embeddedFont>
    <p:embeddedFont>
      <p:font typeface="Inter Tight"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27B93C-2D2F-FD0D-F208-EE323C995CF3}" name="Hannele Laaksolahti" initials="HL" userId="S::Hannele.Laaksolahti@sitra.fi::1bbda20c-57ca-429f-bdb1-f84b8389664f" providerId="AD"/>
  <p188:author id="{DC65D3C2-3A83-997F-7228-F18536CCBA7F}" name="Hannele Laaksolahti" initials="HL" userId="S::hannele.laaksolahti@sitra.fi::1bbda20c-57ca-429f-bdb1-f84b838966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45"/>
    <p:restoredTop sz="94491"/>
  </p:normalViewPr>
  <p:slideViewPr>
    <p:cSldViewPr snapToGrid="0">
      <p:cViewPr varScale="1">
        <p:scale>
          <a:sx n="65" d="100"/>
          <a:sy n="65" d="100"/>
        </p:scale>
        <p:origin x="68" y="1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d57fd7cd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g1d57fd7cd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d57fd7cd8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g1d57fd7cd8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8C9A0CFC-ADE6-E8E0-0325-9DC17B484751}"/>
            </a:ext>
          </a:extLst>
        </p:cNvPr>
        <p:cNvGrpSpPr/>
        <p:nvPr/>
      </p:nvGrpSpPr>
      <p:grpSpPr>
        <a:xfrm>
          <a:off x="0" y="0"/>
          <a:ext cx="0" cy="0"/>
          <a:chOff x="0" y="0"/>
          <a:chExt cx="0" cy="0"/>
        </a:xfrm>
      </p:grpSpPr>
      <p:sp>
        <p:nvSpPr>
          <p:cNvPr id="308" name="Google Shape;308;g1d57fd7cd85_0_10:notes">
            <a:extLst>
              <a:ext uri="{FF2B5EF4-FFF2-40B4-BE49-F238E27FC236}">
                <a16:creationId xmlns:a16="http://schemas.microsoft.com/office/drawing/2014/main" id="{AEF46B90-0871-CE09-66CD-30EE12BCA7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g1d57fd7cd85_0_10:notes">
            <a:extLst>
              <a:ext uri="{FF2B5EF4-FFF2-40B4-BE49-F238E27FC236}">
                <a16:creationId xmlns:a16="http://schemas.microsoft.com/office/drawing/2014/main" id="{988B75EC-2CCD-7DF2-E2FE-BFFB76C468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70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d57fd7cd8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d57fd7cd8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d57fd7cd8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g1d57fd7cd85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a:extLst>
            <a:ext uri="{FF2B5EF4-FFF2-40B4-BE49-F238E27FC236}">
              <a16:creationId xmlns:a16="http://schemas.microsoft.com/office/drawing/2014/main" id="{06D08783-27DF-4406-7882-F5B132EC248D}"/>
            </a:ext>
          </a:extLst>
        </p:cNvPr>
        <p:cNvGrpSpPr/>
        <p:nvPr/>
      </p:nvGrpSpPr>
      <p:grpSpPr>
        <a:xfrm>
          <a:off x="0" y="0"/>
          <a:ext cx="0" cy="0"/>
          <a:chOff x="0" y="0"/>
          <a:chExt cx="0" cy="0"/>
        </a:xfrm>
      </p:grpSpPr>
      <p:sp>
        <p:nvSpPr>
          <p:cNvPr id="335" name="Google Shape;335;g1d57fd7cd85_0_58:notes">
            <a:extLst>
              <a:ext uri="{FF2B5EF4-FFF2-40B4-BE49-F238E27FC236}">
                <a16:creationId xmlns:a16="http://schemas.microsoft.com/office/drawing/2014/main" id="{8F8405A6-C280-FE8B-0723-3857011C29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g1d57fd7cd85_0_58:notes">
            <a:extLst>
              <a:ext uri="{FF2B5EF4-FFF2-40B4-BE49-F238E27FC236}">
                <a16:creationId xmlns:a16="http://schemas.microsoft.com/office/drawing/2014/main" id="{D3BCE194-318B-B6A0-6260-467628813B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7832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d57fd7cd8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g1d57fd7cd85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d57fd7cd8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g1d57fd7cd85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d57fd7cd85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g1d57fd7cd85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d6a0cde9d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g1d6a0cde9d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Kansisivu">
  <p:cSld name="Kansisivu">
    <p:spTree>
      <p:nvGrpSpPr>
        <p:cNvPr id="1" name="Shape 11"/>
        <p:cNvGrpSpPr/>
        <p:nvPr/>
      </p:nvGrpSpPr>
      <p:grpSpPr>
        <a:xfrm>
          <a:off x="0" y="0"/>
          <a:ext cx="0" cy="0"/>
          <a:chOff x="0" y="0"/>
          <a:chExt cx="0" cy="0"/>
        </a:xfrm>
      </p:grpSpPr>
      <p:pic>
        <p:nvPicPr>
          <p:cNvPr id="12" name="Google Shape;12;p2" descr="Kuva, joka sisältää kohteen lintu, siluetti&#10;&#10;Kuvaus luotu automaattisesti"/>
          <p:cNvPicPr preferRelativeResize="0"/>
          <p:nvPr/>
        </p:nvPicPr>
        <p:blipFill rotWithShape="1">
          <a:blip r:embed="rId2">
            <a:alphaModFix/>
          </a:blip>
          <a:srcRect/>
          <a:stretch/>
        </p:blipFill>
        <p:spPr>
          <a:xfrm>
            <a:off x="5516387" y="-1"/>
            <a:ext cx="6693324" cy="6858000"/>
          </a:xfrm>
          <a:prstGeom prst="rect">
            <a:avLst/>
          </a:prstGeom>
          <a:noFill/>
          <a:ln>
            <a:noFill/>
          </a:ln>
        </p:spPr>
      </p:pic>
      <p:pic>
        <p:nvPicPr>
          <p:cNvPr id="13" name="Google Shape;13;p2"/>
          <p:cNvPicPr preferRelativeResize="0"/>
          <p:nvPr/>
        </p:nvPicPr>
        <p:blipFill rotWithShape="1">
          <a:blip r:embed="rId3">
            <a:alphaModFix/>
          </a:blip>
          <a:srcRect/>
          <a:stretch/>
        </p:blipFill>
        <p:spPr>
          <a:xfrm>
            <a:off x="8961" y="3023234"/>
            <a:ext cx="7126945" cy="3844104"/>
          </a:xfrm>
          <a:prstGeom prst="rect">
            <a:avLst/>
          </a:prstGeom>
          <a:noFill/>
          <a:ln>
            <a:noFill/>
          </a:ln>
        </p:spPr>
      </p:pic>
      <p:pic>
        <p:nvPicPr>
          <p:cNvPr id="14" name="Google Shape;14;p2"/>
          <p:cNvPicPr preferRelativeResize="0"/>
          <p:nvPr/>
        </p:nvPicPr>
        <p:blipFill rotWithShape="1">
          <a:blip r:embed="rId4">
            <a:alphaModFix/>
          </a:blip>
          <a:srcRect/>
          <a:stretch/>
        </p:blipFill>
        <p:spPr>
          <a:xfrm>
            <a:off x="0" y="1827958"/>
            <a:ext cx="6046694" cy="5030041"/>
          </a:xfrm>
          <a:prstGeom prst="rect">
            <a:avLst/>
          </a:prstGeom>
          <a:noFill/>
          <a:ln>
            <a:noFill/>
          </a:ln>
        </p:spPr>
      </p:pic>
      <p:sp>
        <p:nvSpPr>
          <p:cNvPr id="15" name="Google Shape;15;p2"/>
          <p:cNvSpPr/>
          <p:nvPr/>
        </p:nvSpPr>
        <p:spPr>
          <a:xfrm>
            <a:off x="389964" y="372035"/>
            <a:ext cx="11421035" cy="6113930"/>
          </a:xfrm>
          <a:prstGeom prst="rect">
            <a:avLst/>
          </a:prstGeom>
          <a:solidFill>
            <a:schemeClr val="lt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Inter"/>
              <a:ea typeface="Inter"/>
              <a:cs typeface="Inter"/>
              <a:sym typeface="Inter"/>
            </a:endParaRPr>
          </a:p>
        </p:txBody>
      </p:sp>
      <p:sp>
        <p:nvSpPr>
          <p:cNvPr id="16" name="Google Shape;16;p2"/>
          <p:cNvSpPr txBox="1">
            <a:spLocks noGrp="1"/>
          </p:cNvSpPr>
          <p:nvPr>
            <p:ph type="ctrTitle"/>
          </p:nvPr>
        </p:nvSpPr>
        <p:spPr>
          <a:xfrm>
            <a:off x="793374" y="804116"/>
            <a:ext cx="10614213" cy="3238966"/>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Clr>
                <a:schemeClr val="dk1"/>
              </a:buClr>
              <a:buSzPts val="9000"/>
              <a:buFont typeface="Inter Tight"/>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793374" y="4545105"/>
            <a:ext cx="10614213" cy="667871"/>
          </a:xfrm>
          <a:prstGeom prst="rect">
            <a:avLst/>
          </a:prstGeom>
          <a:noFill/>
          <a:ln>
            <a:noFill/>
          </a:ln>
        </p:spPr>
        <p:txBody>
          <a:bodyPr spcFirstLastPara="1" wrap="square" lIns="0" tIns="0" rIns="0" bIns="0" anchor="t" anchorCtr="0">
            <a:noAutofit/>
          </a:bodyPr>
          <a:lstStyle>
            <a:lvl1pPr lvl="0" algn="l">
              <a:lnSpc>
                <a:spcPct val="110000"/>
              </a:lnSpc>
              <a:spcBef>
                <a:spcPts val="1000"/>
              </a:spcBef>
              <a:spcAft>
                <a:spcPts val="0"/>
              </a:spcAft>
              <a:buClr>
                <a:schemeClr val="dk1"/>
              </a:buClr>
              <a:buSzPts val="2400"/>
              <a:buNone/>
              <a:defRPr sz="24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body" idx="2"/>
          </p:nvPr>
        </p:nvSpPr>
        <p:spPr>
          <a:xfrm>
            <a:off x="793376" y="5854327"/>
            <a:ext cx="8552330" cy="365125"/>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1000"/>
              </a:spcBef>
              <a:spcAft>
                <a:spcPts val="0"/>
              </a:spcAft>
              <a:buClr>
                <a:schemeClr val="dk1"/>
              </a:buClr>
              <a:buSzPts val="1600"/>
              <a:buNone/>
              <a:defRPr/>
            </a:lvl1pPr>
            <a:lvl2pPr marL="914400" lvl="1" indent="-228600" algn="l">
              <a:lnSpc>
                <a:spcPct val="110000"/>
              </a:lnSpc>
              <a:spcBef>
                <a:spcPts val="500"/>
              </a:spcBef>
              <a:spcAft>
                <a:spcPts val="0"/>
              </a:spcAft>
              <a:buClr>
                <a:schemeClr val="dk1"/>
              </a:buClr>
              <a:buSzPts val="1600"/>
              <a:buNone/>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9" name="Google Shape;19;p2"/>
          <p:cNvGrpSpPr/>
          <p:nvPr/>
        </p:nvGrpSpPr>
        <p:grpSpPr>
          <a:xfrm>
            <a:off x="10197819" y="5884768"/>
            <a:ext cx="1289051" cy="318800"/>
            <a:chOff x="2181226" y="2460626"/>
            <a:chExt cx="7831137" cy="1936750"/>
          </a:xfrm>
        </p:grpSpPr>
        <p:sp>
          <p:nvSpPr>
            <p:cNvPr id="20" name="Google Shape;20;p2"/>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 name="Google Shape;21;p2"/>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 name="Google Shape;22;p2"/>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 name="Google Shape;23;p2"/>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4" name="Google Shape;24;p2"/>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 name="Google Shape;25;p2"/>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 name="Google Shape;26;p2"/>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7" name="Google Shape;27;p2"/>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8" name="Google Shape;28;p2"/>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9" name="Google Shape;29;p2"/>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0" name="Google Shape;30;p2"/>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1" name="Google Shape;31;p2"/>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2" name="Google Shape;32;p2"/>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3" name="Google Shape;33;p2"/>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4" name="Google Shape;34;p2"/>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5" name="Google Shape;35;p2"/>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6" name="Google Shape;36;p2"/>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7" name="Google Shape;37;p2"/>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8" name="Google Shape;38;p2"/>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39" name="Google Shape;39;p2"/>
          <p:cNvCxnSpPr/>
          <p:nvPr/>
        </p:nvCxnSpPr>
        <p:spPr>
          <a:xfrm>
            <a:off x="380999" y="5616388"/>
            <a:ext cx="11438965" cy="0"/>
          </a:xfrm>
          <a:prstGeom prst="straightConnector1">
            <a:avLst/>
          </a:prstGeom>
          <a:noFill/>
          <a:ln w="12700" cap="flat" cmpd="sng">
            <a:solidFill>
              <a:schemeClr val="dk1"/>
            </a:solidFill>
            <a:prstDash val="solid"/>
            <a:miter lim="800000"/>
            <a:headEnd type="none" w="sm" len="sm"/>
            <a:tailEnd type="none" w="sm" len="sm"/>
          </a:ln>
        </p:spPr>
      </p:cxnSp>
      <p:cxnSp>
        <p:nvCxnSpPr>
          <p:cNvPr id="40" name="Google Shape;40;p2"/>
          <p:cNvCxnSpPr/>
          <p:nvPr/>
        </p:nvCxnSpPr>
        <p:spPr>
          <a:xfrm>
            <a:off x="9865659" y="5616000"/>
            <a:ext cx="0" cy="861000"/>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dia">
  <p:cSld name="Otsikkodia">
    <p:spTree>
      <p:nvGrpSpPr>
        <p:cNvPr id="1" name="Shape 41"/>
        <p:cNvGrpSpPr/>
        <p:nvPr/>
      </p:nvGrpSpPr>
      <p:grpSpPr>
        <a:xfrm>
          <a:off x="0" y="0"/>
          <a:ext cx="0" cy="0"/>
          <a:chOff x="0" y="0"/>
          <a:chExt cx="0" cy="0"/>
        </a:xfrm>
      </p:grpSpPr>
      <p:pic>
        <p:nvPicPr>
          <p:cNvPr id="42" name="Google Shape;42;p3" descr="Kuva, joka sisältää kohteen lintu&#10;&#10;Kuvaus luotu automaattisesti"/>
          <p:cNvPicPr preferRelativeResize="0"/>
          <p:nvPr/>
        </p:nvPicPr>
        <p:blipFill rotWithShape="1">
          <a:blip r:embed="rId2">
            <a:alphaModFix/>
          </a:blip>
          <a:srcRect/>
          <a:stretch/>
        </p:blipFill>
        <p:spPr>
          <a:xfrm>
            <a:off x="6799315" y="4276173"/>
            <a:ext cx="5392685" cy="2581661"/>
          </a:xfrm>
          <a:prstGeom prst="rect">
            <a:avLst/>
          </a:prstGeom>
          <a:noFill/>
          <a:ln>
            <a:noFill/>
          </a:ln>
        </p:spPr>
      </p:pic>
      <p:pic>
        <p:nvPicPr>
          <p:cNvPr id="43" name="Google Shape;43;p3"/>
          <p:cNvPicPr preferRelativeResize="0"/>
          <p:nvPr/>
        </p:nvPicPr>
        <p:blipFill rotWithShape="1">
          <a:blip r:embed="rId3">
            <a:alphaModFix/>
          </a:blip>
          <a:srcRect/>
          <a:stretch/>
        </p:blipFill>
        <p:spPr>
          <a:xfrm>
            <a:off x="8138151" y="3774775"/>
            <a:ext cx="4053849" cy="3083059"/>
          </a:xfrm>
          <a:prstGeom prst="rect">
            <a:avLst/>
          </a:prstGeom>
          <a:noFill/>
          <a:ln>
            <a:noFill/>
          </a:ln>
        </p:spPr>
      </p:pic>
      <p:pic>
        <p:nvPicPr>
          <p:cNvPr id="44" name="Google Shape;44;p3"/>
          <p:cNvPicPr preferRelativeResize="0"/>
          <p:nvPr/>
        </p:nvPicPr>
        <p:blipFill rotWithShape="1">
          <a:blip r:embed="rId4">
            <a:alphaModFix/>
          </a:blip>
          <a:srcRect/>
          <a:stretch/>
        </p:blipFill>
        <p:spPr>
          <a:xfrm>
            <a:off x="0" y="0"/>
            <a:ext cx="4607859" cy="3921470"/>
          </a:xfrm>
          <a:prstGeom prst="rect">
            <a:avLst/>
          </a:prstGeom>
          <a:noFill/>
          <a:ln>
            <a:noFill/>
          </a:ln>
        </p:spPr>
      </p:pic>
      <p:sp>
        <p:nvSpPr>
          <p:cNvPr id="45" name="Google Shape;45;p3"/>
          <p:cNvSpPr txBox="1">
            <a:spLocks noGrp="1"/>
          </p:cNvSpPr>
          <p:nvPr>
            <p:ph type="ctrTitle"/>
          </p:nvPr>
        </p:nvSpPr>
        <p:spPr>
          <a:xfrm>
            <a:off x="793374" y="1601975"/>
            <a:ext cx="10614213" cy="3238966"/>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dk1"/>
              </a:buClr>
              <a:buSzPts val="7000"/>
              <a:buFont typeface="Inter Tight"/>
              <a:buNone/>
              <a:defRPr sz="7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49" name="Google Shape;49;p3"/>
          <p:cNvGrpSpPr/>
          <p:nvPr/>
        </p:nvGrpSpPr>
        <p:grpSpPr>
          <a:xfrm>
            <a:off x="10574336" y="6256804"/>
            <a:ext cx="1289051" cy="318800"/>
            <a:chOff x="2181226" y="2460626"/>
            <a:chExt cx="7831137" cy="1936750"/>
          </a:xfrm>
        </p:grpSpPr>
        <p:sp>
          <p:nvSpPr>
            <p:cNvPr id="50" name="Google Shape;50;p3"/>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1" name="Google Shape;51;p3"/>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2" name="Google Shape;52;p3"/>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3" name="Google Shape;53;p3"/>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4" name="Google Shape;54;p3"/>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5" name="Google Shape;55;p3"/>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6" name="Google Shape;56;p3"/>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7" name="Google Shape;57;p3"/>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8" name="Google Shape;58;p3"/>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9" name="Google Shape;59;p3"/>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0" name="Google Shape;60;p3"/>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1" name="Google Shape;61;p3"/>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2" name="Google Shape;62;p3"/>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3" name="Google Shape;63;p3"/>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4" name="Google Shape;64;p3"/>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5" name="Google Shape;65;p3"/>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6" name="Google Shape;66;p3"/>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7" name="Google Shape;67;p3"/>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8" name="Google Shape;68;p3"/>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69" name="Google Shape;69;p3"/>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70" name="Google Shape;70;p3"/>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Kaksi sisältökohdetta" type="obj">
  <p:cSld name="OBJECT">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4"/>
          <p:cNvSpPr txBox="1">
            <a:spLocks noGrp="1"/>
          </p:cNvSpPr>
          <p:nvPr>
            <p:ph type="body" idx="1"/>
          </p:nvPr>
        </p:nvSpPr>
        <p:spPr>
          <a:xfrm>
            <a:off x="672353"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77" name="Google Shape;77;p4"/>
          <p:cNvSpPr txBox="1">
            <a:spLocks noGrp="1"/>
          </p:cNvSpPr>
          <p:nvPr>
            <p:ph type="body" idx="2"/>
          </p:nvPr>
        </p:nvSpPr>
        <p:spPr>
          <a:xfrm>
            <a:off x="6826624"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8" name="Google Shape;78;p4"/>
          <p:cNvGrpSpPr/>
          <p:nvPr/>
        </p:nvGrpSpPr>
        <p:grpSpPr>
          <a:xfrm>
            <a:off x="10574336" y="6256804"/>
            <a:ext cx="1289051" cy="318800"/>
            <a:chOff x="2181226" y="2460626"/>
            <a:chExt cx="7831137" cy="1936750"/>
          </a:xfrm>
        </p:grpSpPr>
        <p:sp>
          <p:nvSpPr>
            <p:cNvPr id="79" name="Google Shape;79;p4"/>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0" name="Google Shape;80;p4"/>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1" name="Google Shape;81;p4"/>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2" name="Google Shape;82;p4"/>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3" name="Google Shape;83;p4"/>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4" name="Google Shape;84;p4"/>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5" name="Google Shape;85;p4"/>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6" name="Google Shape;86;p4"/>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7" name="Google Shape;87;p4"/>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8" name="Google Shape;88;p4"/>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9" name="Google Shape;89;p4"/>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0" name="Google Shape;90;p4"/>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1" name="Google Shape;91;p4"/>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2" name="Google Shape;92;p4"/>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3" name="Google Shape;93;p4"/>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4" name="Google Shape;94;p4"/>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5" name="Google Shape;95;p4"/>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6" name="Google Shape;96;p4"/>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7" name="Google Shape;97;p4"/>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98" name="Google Shape;98;p4"/>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99" name="Google Shape;99;p4"/>
          <p:cNvCxnSpPr/>
          <p:nvPr/>
        </p:nvCxnSpPr>
        <p:spPr>
          <a:xfrm>
            <a:off x="6203576" y="2003612"/>
            <a:ext cx="0" cy="2931459"/>
          </a:xfrm>
          <a:prstGeom prst="straightConnector1">
            <a:avLst/>
          </a:prstGeom>
          <a:noFill/>
          <a:ln w="12700" cap="flat" cmpd="sng">
            <a:solidFill>
              <a:schemeClr val="dk1"/>
            </a:solidFill>
            <a:prstDash val="solid"/>
            <a:miter lim="800000"/>
            <a:headEnd type="none" w="sm" len="sm"/>
            <a:tailEnd type="none" w="sm" len="sm"/>
          </a:ln>
        </p:spPr>
      </p:cxnSp>
      <p:cxnSp>
        <p:nvCxnSpPr>
          <p:cNvPr id="100" name="Google Shape;100;p4"/>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ailu">
  <p:cSld name="Vertailu">
    <p:spTree>
      <p:nvGrpSpPr>
        <p:cNvPr id="1" name="Shape 101"/>
        <p:cNvGrpSpPr/>
        <p:nvPr/>
      </p:nvGrpSpPr>
      <p:grpSpPr>
        <a:xfrm>
          <a:off x="0" y="0"/>
          <a:ext cx="0" cy="0"/>
          <a:chOff x="0" y="0"/>
          <a:chExt cx="0" cy="0"/>
        </a:xfrm>
      </p:grpSpPr>
      <p:pic>
        <p:nvPicPr>
          <p:cNvPr id="102" name="Google Shape;102;p5"/>
          <p:cNvPicPr preferRelativeResize="0"/>
          <p:nvPr/>
        </p:nvPicPr>
        <p:blipFill rotWithShape="1">
          <a:blip r:embed="rId2">
            <a:alphaModFix/>
          </a:blip>
          <a:srcRect/>
          <a:stretch/>
        </p:blipFill>
        <p:spPr>
          <a:xfrm>
            <a:off x="3504477" y="5236798"/>
            <a:ext cx="5361618" cy="1621201"/>
          </a:xfrm>
          <a:prstGeom prst="rect">
            <a:avLst/>
          </a:prstGeom>
          <a:noFill/>
          <a:ln>
            <a:noFill/>
          </a:ln>
        </p:spPr>
      </p:pic>
      <p:pic>
        <p:nvPicPr>
          <p:cNvPr id="103" name="Google Shape;103;p5"/>
          <p:cNvPicPr preferRelativeResize="0"/>
          <p:nvPr/>
        </p:nvPicPr>
        <p:blipFill rotWithShape="1">
          <a:blip r:embed="rId3">
            <a:alphaModFix/>
          </a:blip>
          <a:srcRect/>
          <a:stretch/>
        </p:blipFill>
        <p:spPr>
          <a:xfrm>
            <a:off x="4876799" y="6342111"/>
            <a:ext cx="2718865" cy="515874"/>
          </a:xfrm>
          <a:prstGeom prst="rect">
            <a:avLst/>
          </a:prstGeom>
          <a:noFill/>
          <a:ln>
            <a:noFill/>
          </a:ln>
        </p:spPr>
      </p:pic>
      <p:sp>
        <p:nvSpPr>
          <p:cNvPr id="104" name="Google Shape;104;p5"/>
          <p:cNvSpPr txBox="1">
            <a:spLocks noGrp="1"/>
          </p:cNvSpPr>
          <p:nvPr>
            <p:ph type="body" idx="1"/>
          </p:nvPr>
        </p:nvSpPr>
        <p:spPr>
          <a:xfrm>
            <a:off x="672353"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5"/>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08" name="Google Shape;108;p5"/>
          <p:cNvSpPr txBox="1">
            <a:spLocks noGrp="1"/>
          </p:cNvSpPr>
          <p:nvPr>
            <p:ph type="body" idx="2"/>
          </p:nvPr>
        </p:nvSpPr>
        <p:spPr>
          <a:xfrm>
            <a:off x="6826624"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5"/>
          <p:cNvSpPr txBox="1">
            <a:spLocks noGrp="1"/>
          </p:cNvSpPr>
          <p:nvPr>
            <p:ph type="body" idx="3"/>
          </p:nvPr>
        </p:nvSpPr>
        <p:spPr>
          <a:xfrm>
            <a:off x="673200" y="554400"/>
            <a:ext cx="4738022" cy="889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1"/>
              </a:buClr>
              <a:buSzPts val="5000"/>
              <a:buNone/>
              <a:defRPr sz="5000" b="0">
                <a:latin typeface="Inter Tight"/>
                <a:ea typeface="Inter Tight"/>
                <a:cs typeface="Inter Tight"/>
                <a:sym typeface="Inter Tight"/>
              </a:defRPr>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5"/>
          <p:cNvSpPr txBox="1">
            <a:spLocks noGrp="1"/>
          </p:cNvSpPr>
          <p:nvPr>
            <p:ph type="body" idx="4"/>
          </p:nvPr>
        </p:nvSpPr>
        <p:spPr>
          <a:xfrm>
            <a:off x="6826623" y="554400"/>
            <a:ext cx="4706469" cy="889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1"/>
              </a:buClr>
              <a:buSzPts val="5000"/>
              <a:buNone/>
              <a:defRPr sz="5000" b="0">
                <a:latin typeface="Inter Tight"/>
                <a:ea typeface="Inter Tight"/>
                <a:cs typeface="Inter Tight"/>
                <a:sym typeface="Inter Tight"/>
              </a:defRPr>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cxnSp>
        <p:nvCxnSpPr>
          <p:cNvPr id="111" name="Google Shape;111;p5"/>
          <p:cNvCxnSpPr/>
          <p:nvPr/>
        </p:nvCxnSpPr>
        <p:spPr>
          <a:xfrm>
            <a:off x="6091518" y="0"/>
            <a:ext cx="0" cy="5988424"/>
          </a:xfrm>
          <a:prstGeom prst="straightConnector1">
            <a:avLst/>
          </a:prstGeom>
          <a:noFill/>
          <a:ln w="12700" cap="flat" cmpd="sng">
            <a:solidFill>
              <a:schemeClr val="dk1"/>
            </a:solidFill>
            <a:prstDash val="solid"/>
            <a:miter lim="800000"/>
            <a:headEnd type="none" w="sm" len="sm"/>
            <a:tailEnd type="none" w="sm" len="sm"/>
          </a:ln>
        </p:spPr>
      </p:cxnSp>
      <p:grpSp>
        <p:nvGrpSpPr>
          <p:cNvPr id="112" name="Google Shape;112;p5"/>
          <p:cNvGrpSpPr/>
          <p:nvPr/>
        </p:nvGrpSpPr>
        <p:grpSpPr>
          <a:xfrm>
            <a:off x="10574336" y="6256804"/>
            <a:ext cx="1289051" cy="318800"/>
            <a:chOff x="2181226" y="2460626"/>
            <a:chExt cx="7831137" cy="1936750"/>
          </a:xfrm>
        </p:grpSpPr>
        <p:sp>
          <p:nvSpPr>
            <p:cNvPr id="113" name="Google Shape;113;p5"/>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4" name="Google Shape;114;p5"/>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5" name="Google Shape;115;p5"/>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6" name="Google Shape;116;p5"/>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7" name="Google Shape;117;p5"/>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8" name="Google Shape;118;p5"/>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9" name="Google Shape;119;p5"/>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0" name="Google Shape;120;p5"/>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1" name="Google Shape;121;p5"/>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2" name="Google Shape;122;p5"/>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3" name="Google Shape;123;p5"/>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4" name="Google Shape;124;p5"/>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5" name="Google Shape;125;p5"/>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6" name="Google Shape;126;p5"/>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7" name="Google Shape;127;p5"/>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8" name="Google Shape;128;p5"/>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9" name="Google Shape;129;p5"/>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30" name="Google Shape;130;p5"/>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31" name="Google Shape;131;p5"/>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132" name="Google Shape;132;p5"/>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133" name="Google Shape;133;p5"/>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vatekstillinen kuva">
  <p:cSld name="Kuvatekstillinen kuva">
    <p:spTree>
      <p:nvGrpSpPr>
        <p:cNvPr id="1" name="Shape 134"/>
        <p:cNvGrpSpPr/>
        <p:nvPr/>
      </p:nvGrpSpPr>
      <p:grpSpPr>
        <a:xfrm>
          <a:off x="0" y="0"/>
          <a:ext cx="0" cy="0"/>
          <a:chOff x="0" y="0"/>
          <a:chExt cx="0" cy="0"/>
        </a:xfrm>
      </p:grpSpPr>
      <p:pic>
        <p:nvPicPr>
          <p:cNvPr id="135" name="Google Shape;135;p6"/>
          <p:cNvPicPr preferRelativeResize="0"/>
          <p:nvPr/>
        </p:nvPicPr>
        <p:blipFill rotWithShape="1">
          <a:blip r:embed="rId2">
            <a:alphaModFix/>
          </a:blip>
          <a:srcRect/>
          <a:stretch/>
        </p:blipFill>
        <p:spPr>
          <a:xfrm>
            <a:off x="6864041" y="0"/>
            <a:ext cx="5335352" cy="5839188"/>
          </a:xfrm>
          <a:prstGeom prst="rect">
            <a:avLst/>
          </a:prstGeom>
          <a:noFill/>
          <a:ln>
            <a:noFill/>
          </a:ln>
        </p:spPr>
      </p:pic>
      <p:pic>
        <p:nvPicPr>
          <p:cNvPr id="136" name="Google Shape;136;p6"/>
          <p:cNvPicPr preferRelativeResize="0"/>
          <p:nvPr/>
        </p:nvPicPr>
        <p:blipFill rotWithShape="1">
          <a:blip r:embed="rId3">
            <a:alphaModFix/>
          </a:blip>
          <a:srcRect/>
          <a:stretch/>
        </p:blipFill>
        <p:spPr>
          <a:xfrm>
            <a:off x="7986848" y="0"/>
            <a:ext cx="4212544" cy="6858000"/>
          </a:xfrm>
          <a:prstGeom prst="rect">
            <a:avLst/>
          </a:prstGeom>
          <a:noFill/>
          <a:ln>
            <a:noFill/>
          </a:ln>
        </p:spPr>
      </p:pic>
      <p:sp>
        <p:nvSpPr>
          <p:cNvPr id="137" name="Google Shape;137;p6"/>
          <p:cNvSpPr txBox="1">
            <a:spLocks noGrp="1"/>
          </p:cNvSpPr>
          <p:nvPr>
            <p:ph type="title"/>
          </p:nvPr>
        </p:nvSpPr>
        <p:spPr>
          <a:xfrm>
            <a:off x="672353" y="555812"/>
            <a:ext cx="4961966"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6"/>
          <p:cNvSpPr txBox="1">
            <a:spLocks noGrp="1"/>
          </p:cNvSpPr>
          <p:nvPr>
            <p:ph type="body" idx="1"/>
          </p:nvPr>
        </p:nvSpPr>
        <p:spPr>
          <a:xfrm>
            <a:off x="672353" y="1546412"/>
            <a:ext cx="4961966"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6"/>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41" name="Google Shape;141;p6"/>
          <p:cNvSpPr>
            <a:spLocks noGrp="1"/>
          </p:cNvSpPr>
          <p:nvPr>
            <p:ph type="pic" idx="2"/>
          </p:nvPr>
        </p:nvSpPr>
        <p:spPr>
          <a:xfrm>
            <a:off x="6095999" y="385259"/>
            <a:ext cx="5699363"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va ja tausta">
  <p:cSld name="Kuva ja tausta">
    <p:spTree>
      <p:nvGrpSpPr>
        <p:cNvPr id="1" name="Shape 142"/>
        <p:cNvGrpSpPr/>
        <p:nvPr/>
      </p:nvGrpSpPr>
      <p:grpSpPr>
        <a:xfrm>
          <a:off x="0" y="0"/>
          <a:ext cx="0" cy="0"/>
          <a:chOff x="0" y="0"/>
          <a:chExt cx="0" cy="0"/>
        </a:xfrm>
      </p:grpSpPr>
      <p:pic>
        <p:nvPicPr>
          <p:cNvPr id="143" name="Google Shape;143;p7"/>
          <p:cNvPicPr preferRelativeResize="0"/>
          <p:nvPr/>
        </p:nvPicPr>
        <p:blipFill rotWithShape="1">
          <a:blip r:embed="rId2">
            <a:alphaModFix/>
          </a:blip>
          <a:srcRect/>
          <a:stretch/>
        </p:blipFill>
        <p:spPr>
          <a:xfrm>
            <a:off x="9312183" y="4174414"/>
            <a:ext cx="2879817" cy="2683586"/>
          </a:xfrm>
          <a:prstGeom prst="rect">
            <a:avLst/>
          </a:prstGeom>
          <a:noFill/>
          <a:ln>
            <a:noFill/>
          </a:ln>
        </p:spPr>
      </p:pic>
      <p:pic>
        <p:nvPicPr>
          <p:cNvPr id="144" name="Google Shape;144;p7"/>
          <p:cNvPicPr preferRelativeResize="0"/>
          <p:nvPr/>
        </p:nvPicPr>
        <p:blipFill rotWithShape="1">
          <a:blip r:embed="rId3">
            <a:alphaModFix/>
          </a:blip>
          <a:srcRect/>
          <a:stretch/>
        </p:blipFill>
        <p:spPr>
          <a:xfrm>
            <a:off x="7811284" y="4336645"/>
            <a:ext cx="4380716" cy="2519177"/>
          </a:xfrm>
          <a:prstGeom prst="rect">
            <a:avLst/>
          </a:prstGeom>
          <a:noFill/>
          <a:ln>
            <a:noFill/>
          </a:ln>
        </p:spPr>
      </p:pic>
      <p:pic>
        <p:nvPicPr>
          <p:cNvPr id="145" name="Google Shape;145;p7"/>
          <p:cNvPicPr preferRelativeResize="0"/>
          <p:nvPr/>
        </p:nvPicPr>
        <p:blipFill rotWithShape="1">
          <a:blip r:embed="rId4">
            <a:alphaModFix/>
          </a:blip>
          <a:srcRect/>
          <a:stretch/>
        </p:blipFill>
        <p:spPr>
          <a:xfrm>
            <a:off x="0" y="0"/>
            <a:ext cx="6087736" cy="6858000"/>
          </a:xfrm>
          <a:prstGeom prst="rect">
            <a:avLst/>
          </a:prstGeom>
          <a:noFill/>
          <a:ln>
            <a:noFill/>
          </a:ln>
        </p:spPr>
      </p:pic>
      <p:pic>
        <p:nvPicPr>
          <p:cNvPr id="146" name="Google Shape;146;p7"/>
          <p:cNvPicPr preferRelativeResize="0"/>
          <p:nvPr/>
        </p:nvPicPr>
        <p:blipFill rotWithShape="1">
          <a:blip r:embed="rId5">
            <a:alphaModFix/>
          </a:blip>
          <a:srcRect/>
          <a:stretch/>
        </p:blipFill>
        <p:spPr>
          <a:xfrm>
            <a:off x="0" y="0"/>
            <a:ext cx="4233793" cy="6858000"/>
          </a:xfrm>
          <a:prstGeom prst="rect">
            <a:avLst/>
          </a:prstGeom>
          <a:noFill/>
          <a:ln>
            <a:noFill/>
          </a:ln>
        </p:spPr>
      </p:pic>
      <p:sp>
        <p:nvSpPr>
          <p:cNvPr id="147" name="Google Shape;147;p7"/>
          <p:cNvSpPr>
            <a:spLocks noGrp="1"/>
          </p:cNvSpPr>
          <p:nvPr>
            <p:ph type="pic" idx="2"/>
          </p:nvPr>
        </p:nvSpPr>
        <p:spPr>
          <a:xfrm>
            <a:off x="401363" y="385259"/>
            <a:ext cx="11394000"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uva">
  <p:cSld name="Kuva">
    <p:spTree>
      <p:nvGrpSpPr>
        <p:cNvPr id="1" name="Shape 148"/>
        <p:cNvGrpSpPr/>
        <p:nvPr/>
      </p:nvGrpSpPr>
      <p:grpSpPr>
        <a:xfrm>
          <a:off x="0" y="0"/>
          <a:ext cx="0" cy="0"/>
          <a:chOff x="0" y="0"/>
          <a:chExt cx="0" cy="0"/>
        </a:xfrm>
      </p:grpSpPr>
      <p:sp>
        <p:nvSpPr>
          <p:cNvPr id="149" name="Google Shape;149;p8"/>
          <p:cNvSpPr>
            <a:spLocks noGrp="1"/>
          </p:cNvSpPr>
          <p:nvPr>
            <p:ph type="pic" idx="2"/>
          </p:nvPr>
        </p:nvSpPr>
        <p:spPr>
          <a:xfrm>
            <a:off x="401363" y="385259"/>
            <a:ext cx="11394000"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 ja kehys">
  <p:cSld name="Kuva ja kehys">
    <p:spTree>
      <p:nvGrpSpPr>
        <p:cNvPr id="1" name="Shape 150"/>
        <p:cNvGrpSpPr/>
        <p:nvPr/>
      </p:nvGrpSpPr>
      <p:grpSpPr>
        <a:xfrm>
          <a:off x="0" y="0"/>
          <a:ext cx="0" cy="0"/>
          <a:chOff x="0" y="0"/>
          <a:chExt cx="0" cy="0"/>
        </a:xfrm>
      </p:grpSpPr>
      <p:pic>
        <p:nvPicPr>
          <p:cNvPr id="151" name="Google Shape;151;p9"/>
          <p:cNvPicPr preferRelativeResize="0"/>
          <p:nvPr/>
        </p:nvPicPr>
        <p:blipFill rotWithShape="1">
          <a:blip r:embed="rId2">
            <a:alphaModFix/>
          </a:blip>
          <a:srcRect/>
          <a:stretch/>
        </p:blipFill>
        <p:spPr>
          <a:xfrm>
            <a:off x="5378824" y="381163"/>
            <a:ext cx="6810994" cy="6472560"/>
          </a:xfrm>
          <a:prstGeom prst="rect">
            <a:avLst/>
          </a:prstGeom>
          <a:noFill/>
          <a:ln>
            <a:noFill/>
          </a:ln>
        </p:spPr>
      </p:pic>
      <p:pic>
        <p:nvPicPr>
          <p:cNvPr id="152" name="Google Shape;152;p9"/>
          <p:cNvPicPr preferRelativeResize="0"/>
          <p:nvPr/>
        </p:nvPicPr>
        <p:blipFill rotWithShape="1">
          <a:blip r:embed="rId3">
            <a:alphaModFix/>
          </a:blip>
          <a:srcRect/>
          <a:stretch/>
        </p:blipFill>
        <p:spPr>
          <a:xfrm>
            <a:off x="4509613" y="1722466"/>
            <a:ext cx="7686310" cy="5136653"/>
          </a:xfrm>
          <a:prstGeom prst="rect">
            <a:avLst/>
          </a:prstGeom>
          <a:noFill/>
          <a:ln>
            <a:noFill/>
          </a:ln>
        </p:spPr>
      </p:pic>
      <p:pic>
        <p:nvPicPr>
          <p:cNvPr id="153" name="Google Shape;153;p9"/>
          <p:cNvPicPr preferRelativeResize="0"/>
          <p:nvPr/>
        </p:nvPicPr>
        <p:blipFill rotWithShape="1">
          <a:blip r:embed="rId4">
            <a:alphaModFix/>
          </a:blip>
          <a:srcRect/>
          <a:stretch/>
        </p:blipFill>
        <p:spPr>
          <a:xfrm>
            <a:off x="0" y="0"/>
            <a:ext cx="5067311" cy="4245873"/>
          </a:xfrm>
          <a:prstGeom prst="rect">
            <a:avLst/>
          </a:prstGeom>
          <a:noFill/>
          <a:ln>
            <a:noFill/>
          </a:ln>
        </p:spPr>
      </p:pic>
      <p:pic>
        <p:nvPicPr>
          <p:cNvPr id="154" name="Google Shape;154;p9"/>
          <p:cNvPicPr preferRelativeResize="0"/>
          <p:nvPr/>
        </p:nvPicPr>
        <p:blipFill rotWithShape="1">
          <a:blip r:embed="rId5">
            <a:alphaModFix/>
          </a:blip>
          <a:srcRect/>
          <a:stretch/>
        </p:blipFill>
        <p:spPr>
          <a:xfrm>
            <a:off x="0" y="0"/>
            <a:ext cx="3568453" cy="4832615"/>
          </a:xfrm>
          <a:prstGeom prst="rect">
            <a:avLst/>
          </a:prstGeom>
          <a:noFill/>
          <a:ln>
            <a:noFill/>
          </a:ln>
        </p:spPr>
      </p:pic>
      <p:sp>
        <p:nvSpPr>
          <p:cNvPr id="155" name="Google Shape;155;p9"/>
          <p:cNvSpPr/>
          <p:nvPr/>
        </p:nvSpPr>
        <p:spPr>
          <a:xfrm>
            <a:off x="389964" y="372035"/>
            <a:ext cx="11421035" cy="6113930"/>
          </a:xfrm>
          <a:prstGeom prst="rect">
            <a:avLst/>
          </a:prstGeom>
          <a:solidFill>
            <a:schemeClr val="lt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Inter"/>
              <a:ea typeface="Inter"/>
              <a:cs typeface="Inter"/>
              <a:sym typeface="Inter"/>
            </a:endParaRPr>
          </a:p>
        </p:txBody>
      </p:sp>
      <p:sp>
        <p:nvSpPr>
          <p:cNvPr id="156" name="Google Shape;156;p9"/>
          <p:cNvSpPr txBox="1">
            <a:spLocks noGrp="1"/>
          </p:cNvSpPr>
          <p:nvPr>
            <p:ph type="body" idx="1"/>
          </p:nvPr>
        </p:nvSpPr>
        <p:spPr>
          <a:xfrm>
            <a:off x="793376" y="5854327"/>
            <a:ext cx="8552330" cy="365125"/>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1000"/>
              </a:spcBef>
              <a:spcAft>
                <a:spcPts val="0"/>
              </a:spcAft>
              <a:buClr>
                <a:schemeClr val="dk1"/>
              </a:buClr>
              <a:buSzPts val="1600"/>
              <a:buNone/>
              <a:defRPr/>
            </a:lvl1pPr>
            <a:lvl2pPr marL="914400" lvl="1" indent="-228600" algn="l">
              <a:lnSpc>
                <a:spcPct val="110000"/>
              </a:lnSpc>
              <a:spcBef>
                <a:spcPts val="500"/>
              </a:spcBef>
              <a:spcAft>
                <a:spcPts val="0"/>
              </a:spcAft>
              <a:buClr>
                <a:schemeClr val="dk1"/>
              </a:buClr>
              <a:buSzPts val="1600"/>
              <a:buNone/>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57" name="Google Shape;157;p9"/>
          <p:cNvGrpSpPr/>
          <p:nvPr/>
        </p:nvGrpSpPr>
        <p:grpSpPr>
          <a:xfrm>
            <a:off x="10197819" y="5884768"/>
            <a:ext cx="1289051" cy="318800"/>
            <a:chOff x="2181226" y="2460626"/>
            <a:chExt cx="7831137" cy="1936750"/>
          </a:xfrm>
        </p:grpSpPr>
        <p:sp>
          <p:nvSpPr>
            <p:cNvPr id="158" name="Google Shape;158;p9"/>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59" name="Google Shape;159;p9"/>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0" name="Google Shape;160;p9"/>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1" name="Google Shape;161;p9"/>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2" name="Google Shape;162;p9"/>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3" name="Google Shape;163;p9"/>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4" name="Google Shape;164;p9"/>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5" name="Google Shape;165;p9"/>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6" name="Google Shape;166;p9"/>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7" name="Google Shape;167;p9"/>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8" name="Google Shape;168;p9"/>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9" name="Google Shape;169;p9"/>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0" name="Google Shape;170;p9"/>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1" name="Google Shape;171;p9"/>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2" name="Google Shape;172;p9"/>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3" name="Google Shape;173;p9"/>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4" name="Google Shape;174;p9"/>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5" name="Google Shape;175;p9"/>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6" name="Google Shape;176;p9"/>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177" name="Google Shape;177;p9"/>
          <p:cNvCxnSpPr/>
          <p:nvPr/>
        </p:nvCxnSpPr>
        <p:spPr>
          <a:xfrm>
            <a:off x="380999" y="5616388"/>
            <a:ext cx="11438965" cy="0"/>
          </a:xfrm>
          <a:prstGeom prst="straightConnector1">
            <a:avLst/>
          </a:prstGeom>
          <a:noFill/>
          <a:ln w="12700" cap="flat" cmpd="sng">
            <a:solidFill>
              <a:schemeClr val="dk1"/>
            </a:solidFill>
            <a:prstDash val="solid"/>
            <a:miter lim="800000"/>
            <a:headEnd type="none" w="sm" len="sm"/>
            <a:tailEnd type="none" w="sm" len="sm"/>
          </a:ln>
        </p:spPr>
      </p:cxnSp>
      <p:cxnSp>
        <p:nvCxnSpPr>
          <p:cNvPr id="178" name="Google Shape;178;p9"/>
          <p:cNvCxnSpPr/>
          <p:nvPr/>
        </p:nvCxnSpPr>
        <p:spPr>
          <a:xfrm>
            <a:off x="9865659" y="5616000"/>
            <a:ext cx="0" cy="861000"/>
          </a:xfrm>
          <a:prstGeom prst="straightConnector1">
            <a:avLst/>
          </a:prstGeom>
          <a:noFill/>
          <a:ln w="12700" cap="flat" cmpd="sng">
            <a:solidFill>
              <a:schemeClr val="dk1"/>
            </a:solidFill>
            <a:prstDash val="solid"/>
            <a:miter lim="800000"/>
            <a:headEnd type="none" w="sm" len="sm"/>
            <a:tailEnd type="none" w="sm" len="sm"/>
          </a:ln>
        </p:spPr>
      </p:cxnSp>
      <p:sp>
        <p:nvSpPr>
          <p:cNvPr id="179" name="Google Shape;179;p9"/>
          <p:cNvSpPr>
            <a:spLocks noGrp="1"/>
          </p:cNvSpPr>
          <p:nvPr>
            <p:ph type="pic" idx="2"/>
          </p:nvPr>
        </p:nvSpPr>
        <p:spPr>
          <a:xfrm>
            <a:off x="401363" y="385260"/>
            <a:ext cx="11394000" cy="52236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sisältö">
  <p:cSld name="Otsikko ja sisältö">
    <p:spTree>
      <p:nvGrpSpPr>
        <p:cNvPr id="1" name="Shape 180"/>
        <p:cNvGrpSpPr/>
        <p:nvPr/>
      </p:nvGrpSpPr>
      <p:grpSpPr>
        <a:xfrm>
          <a:off x="0" y="0"/>
          <a:ext cx="0" cy="0"/>
          <a:chOff x="0" y="0"/>
          <a:chExt cx="0" cy="0"/>
        </a:xfrm>
      </p:grpSpPr>
      <p:sp>
        <p:nvSpPr>
          <p:cNvPr id="181" name="Google Shape;181;p10"/>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0"/>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10"/>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10"/>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10"/>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186" name="Google Shape;186;p10"/>
          <p:cNvGrpSpPr/>
          <p:nvPr/>
        </p:nvGrpSpPr>
        <p:grpSpPr>
          <a:xfrm>
            <a:off x="10574336" y="6256804"/>
            <a:ext cx="1289051" cy="318800"/>
            <a:chOff x="2181226" y="2460626"/>
            <a:chExt cx="7831137" cy="1936750"/>
          </a:xfrm>
        </p:grpSpPr>
        <p:sp>
          <p:nvSpPr>
            <p:cNvPr id="187" name="Google Shape;187;p10"/>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88" name="Google Shape;188;p10"/>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89" name="Google Shape;189;p10"/>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0" name="Google Shape;190;p10"/>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1" name="Google Shape;191;p10"/>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2" name="Google Shape;192;p10"/>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3" name="Google Shape;193;p10"/>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4" name="Google Shape;194;p10"/>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5" name="Google Shape;195;p10"/>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6" name="Google Shape;196;p10"/>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7" name="Google Shape;197;p10"/>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8" name="Google Shape;198;p10"/>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9" name="Google Shape;199;p10"/>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0" name="Google Shape;200;p10"/>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1" name="Google Shape;201;p10"/>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2" name="Google Shape;202;p10"/>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3" name="Google Shape;203;p10"/>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4" name="Google Shape;204;p10"/>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5" name="Google Shape;205;p10"/>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06" name="Google Shape;206;p10"/>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07" name="Google Shape;207;p10"/>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Otsikko ja sisältö">
  <p:cSld name="1_Otsikko ja sisältö">
    <p:spTree>
      <p:nvGrpSpPr>
        <p:cNvPr id="1" name="Shape 208"/>
        <p:cNvGrpSpPr/>
        <p:nvPr/>
      </p:nvGrpSpPr>
      <p:grpSpPr>
        <a:xfrm>
          <a:off x="0" y="0"/>
          <a:ext cx="0" cy="0"/>
          <a:chOff x="0" y="0"/>
          <a:chExt cx="0" cy="0"/>
        </a:xfrm>
      </p:grpSpPr>
      <p:sp>
        <p:nvSpPr>
          <p:cNvPr id="209" name="Google Shape;209;p11"/>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11"/>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1"/>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1"/>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1"/>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pic>
        <p:nvPicPr>
          <p:cNvPr id="214" name="Google Shape;214;p11"/>
          <p:cNvPicPr preferRelativeResize="0"/>
          <p:nvPr/>
        </p:nvPicPr>
        <p:blipFill rotWithShape="1">
          <a:blip r:embed="rId2">
            <a:alphaModFix/>
          </a:blip>
          <a:srcRect/>
          <a:stretch/>
        </p:blipFill>
        <p:spPr>
          <a:xfrm>
            <a:off x="3504477" y="5236798"/>
            <a:ext cx="5361618" cy="1621201"/>
          </a:xfrm>
          <a:prstGeom prst="rect">
            <a:avLst/>
          </a:prstGeom>
          <a:noFill/>
          <a:ln>
            <a:noFill/>
          </a:ln>
        </p:spPr>
      </p:pic>
      <p:pic>
        <p:nvPicPr>
          <p:cNvPr id="215" name="Google Shape;215;p11"/>
          <p:cNvPicPr preferRelativeResize="0"/>
          <p:nvPr/>
        </p:nvPicPr>
        <p:blipFill rotWithShape="1">
          <a:blip r:embed="rId3">
            <a:alphaModFix/>
          </a:blip>
          <a:srcRect/>
          <a:stretch/>
        </p:blipFill>
        <p:spPr>
          <a:xfrm>
            <a:off x="4876799" y="6342111"/>
            <a:ext cx="2718865" cy="515874"/>
          </a:xfrm>
          <a:prstGeom prst="rect">
            <a:avLst/>
          </a:prstGeom>
          <a:noFill/>
          <a:ln>
            <a:noFill/>
          </a:ln>
        </p:spPr>
      </p:pic>
      <p:grpSp>
        <p:nvGrpSpPr>
          <p:cNvPr id="216" name="Google Shape;216;p11"/>
          <p:cNvGrpSpPr/>
          <p:nvPr/>
        </p:nvGrpSpPr>
        <p:grpSpPr>
          <a:xfrm>
            <a:off x="10574336" y="6256804"/>
            <a:ext cx="1289051" cy="318800"/>
            <a:chOff x="2181226" y="2460626"/>
            <a:chExt cx="7831137" cy="1936750"/>
          </a:xfrm>
        </p:grpSpPr>
        <p:sp>
          <p:nvSpPr>
            <p:cNvPr id="217" name="Google Shape;217;p11"/>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8" name="Google Shape;218;p11"/>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9" name="Google Shape;219;p11"/>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0" name="Google Shape;220;p11"/>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1" name="Google Shape;221;p11"/>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2" name="Google Shape;222;p11"/>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3" name="Google Shape;223;p11"/>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4" name="Google Shape;224;p11"/>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5" name="Google Shape;225;p11"/>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6" name="Google Shape;226;p11"/>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7" name="Google Shape;227;p11"/>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8" name="Google Shape;228;p11"/>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9" name="Google Shape;229;p11"/>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0" name="Google Shape;230;p11"/>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1" name="Google Shape;231;p11"/>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2" name="Google Shape;232;p11"/>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3" name="Google Shape;233;p11"/>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4" name="Google Shape;234;p11"/>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5" name="Google Shape;235;p11"/>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36" name="Google Shape;236;p11"/>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37" name="Google Shape;237;p11"/>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238"/>
        <p:cNvGrpSpPr/>
        <p:nvPr/>
      </p:nvGrpSpPr>
      <p:grpSpPr>
        <a:xfrm>
          <a:off x="0" y="0"/>
          <a:ext cx="0" cy="0"/>
          <a:chOff x="0" y="0"/>
          <a:chExt cx="0" cy="0"/>
        </a:xfrm>
      </p:grpSpPr>
      <p:sp>
        <p:nvSpPr>
          <p:cNvPr id="239" name="Google Shape;239;p12"/>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12"/>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12"/>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2"/>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laosio ja logo" type="blank">
  <p:cSld name="BLANK">
    <p:spTree>
      <p:nvGrpSpPr>
        <p:cNvPr id="1" name="Shape 243"/>
        <p:cNvGrpSpPr/>
        <p:nvPr/>
      </p:nvGrpSpPr>
      <p:grpSpPr>
        <a:xfrm>
          <a:off x="0" y="0"/>
          <a:ext cx="0" cy="0"/>
          <a:chOff x="0" y="0"/>
          <a:chExt cx="0" cy="0"/>
        </a:xfrm>
      </p:grpSpPr>
      <p:sp>
        <p:nvSpPr>
          <p:cNvPr id="244" name="Google Shape;244;p13"/>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13"/>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6" name="Google Shape;246;p13"/>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247" name="Google Shape;247;p13"/>
          <p:cNvGrpSpPr/>
          <p:nvPr/>
        </p:nvGrpSpPr>
        <p:grpSpPr>
          <a:xfrm>
            <a:off x="10574336" y="6256804"/>
            <a:ext cx="1289051" cy="318800"/>
            <a:chOff x="2181226" y="2460626"/>
            <a:chExt cx="7831137" cy="1936750"/>
          </a:xfrm>
        </p:grpSpPr>
        <p:sp>
          <p:nvSpPr>
            <p:cNvPr id="248" name="Google Shape;248;p13"/>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49" name="Google Shape;249;p13"/>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0" name="Google Shape;250;p13"/>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1" name="Google Shape;251;p13"/>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2" name="Google Shape;252;p13"/>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3" name="Google Shape;253;p13"/>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4" name="Google Shape;254;p13"/>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5" name="Google Shape;255;p13"/>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6" name="Google Shape;256;p13"/>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7" name="Google Shape;257;p13"/>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8" name="Google Shape;258;p13"/>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9" name="Google Shape;259;p13"/>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0" name="Google Shape;260;p13"/>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1" name="Google Shape;261;p13"/>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2" name="Google Shape;262;p13"/>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3" name="Google Shape;263;p13"/>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4" name="Google Shape;264;p13"/>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5" name="Google Shape;265;p13"/>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6" name="Google Shape;266;p13"/>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67" name="Google Shape;267;p13"/>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68" name="Google Shape;268;p13"/>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yhjä">
  <p:cSld name="Tyhjä">
    <p:spTree>
      <p:nvGrpSpPr>
        <p:cNvPr id="1" name="Shape 26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5000"/>
              <a:buFont typeface="Inter Tight"/>
              <a:buNone/>
              <a:defRPr sz="5000" b="0" i="0" u="none" strike="noStrike" cap="none">
                <a:solidFill>
                  <a:schemeClr val="dk1"/>
                </a:solidFill>
                <a:latin typeface="Inter Tight"/>
                <a:ea typeface="Inter Tight"/>
                <a:cs typeface="Inter Tight"/>
                <a:sym typeface="Inter T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marR="0" lvl="0" indent="-330200" algn="l" rtl="0">
              <a:lnSpc>
                <a:spcPct val="110000"/>
              </a:lnSpc>
              <a:spcBef>
                <a:spcPts val="10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1pPr>
            <a:lvl2pPr marL="914400" marR="0" lvl="1"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2pPr>
            <a:lvl3pPr marL="1371600" marR="0" lvl="2"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3pPr>
            <a:lvl4pPr marL="1828800" marR="0" lvl="3"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4pPr>
            <a:lvl5pPr marL="2286000" marR="0" lvl="4"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endParaRPr/>
          </a:p>
        </p:txBody>
      </p:sp>
      <p:sp>
        <p:nvSpPr>
          <p:cNvPr id="8" name="Google Shape;8;p1"/>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600" b="0" i="0" u="none" strike="noStrike" cap="none">
                <a:solidFill>
                  <a:schemeClr val="dk1"/>
                </a:solidFill>
                <a:latin typeface="Inter"/>
                <a:ea typeface="Inter"/>
                <a:cs typeface="Inter"/>
                <a:sym typeface="Inter"/>
              </a:defRPr>
            </a:lvl1pPr>
            <a:lvl2pPr marR="0" lvl="1" algn="l" rtl="0">
              <a:spcBef>
                <a:spcPts val="0"/>
              </a:spcBef>
              <a:spcAft>
                <a:spcPts val="0"/>
              </a:spcAft>
              <a:buSzPts val="1400"/>
              <a:buNone/>
              <a:defRPr sz="1800" b="0" i="0" u="none" strike="noStrike" cap="none">
                <a:solidFill>
                  <a:schemeClr val="dk1"/>
                </a:solidFill>
                <a:latin typeface="Inter"/>
                <a:ea typeface="Inter"/>
                <a:cs typeface="Inter"/>
                <a:sym typeface="Inter"/>
              </a:defRPr>
            </a:lvl2pPr>
            <a:lvl3pPr marR="0" lvl="2" algn="l" rtl="0">
              <a:spcBef>
                <a:spcPts val="0"/>
              </a:spcBef>
              <a:spcAft>
                <a:spcPts val="0"/>
              </a:spcAft>
              <a:buSzPts val="1400"/>
              <a:buNone/>
              <a:defRPr sz="1800" b="0" i="0" u="none" strike="noStrike" cap="none">
                <a:solidFill>
                  <a:schemeClr val="dk1"/>
                </a:solidFill>
                <a:latin typeface="Inter"/>
                <a:ea typeface="Inter"/>
                <a:cs typeface="Inter"/>
                <a:sym typeface="Inter"/>
              </a:defRPr>
            </a:lvl3pPr>
            <a:lvl4pPr marR="0" lvl="3" algn="l" rtl="0">
              <a:spcBef>
                <a:spcPts val="0"/>
              </a:spcBef>
              <a:spcAft>
                <a:spcPts val="0"/>
              </a:spcAft>
              <a:buSzPts val="1400"/>
              <a:buNone/>
              <a:defRPr sz="1800" b="0" i="0" u="none" strike="noStrike" cap="none">
                <a:solidFill>
                  <a:schemeClr val="dk1"/>
                </a:solidFill>
                <a:latin typeface="Inter"/>
                <a:ea typeface="Inter"/>
                <a:cs typeface="Inter"/>
                <a:sym typeface="Inter"/>
              </a:defRPr>
            </a:lvl4pPr>
            <a:lvl5pPr marR="0" lvl="4" algn="l" rtl="0">
              <a:spcBef>
                <a:spcPts val="0"/>
              </a:spcBef>
              <a:spcAft>
                <a:spcPts val="0"/>
              </a:spcAft>
              <a:buSzPts val="1400"/>
              <a:buNone/>
              <a:defRPr sz="1800" b="0" i="0" u="none" strike="noStrike" cap="none">
                <a:solidFill>
                  <a:schemeClr val="dk1"/>
                </a:solidFill>
                <a:latin typeface="Inter"/>
                <a:ea typeface="Inter"/>
                <a:cs typeface="Inter"/>
                <a:sym typeface="Inter"/>
              </a:defRPr>
            </a:lvl5pPr>
            <a:lvl6pPr marR="0" lvl="5" algn="l" rtl="0">
              <a:spcBef>
                <a:spcPts val="0"/>
              </a:spcBef>
              <a:spcAft>
                <a:spcPts val="0"/>
              </a:spcAft>
              <a:buSzPts val="1400"/>
              <a:buNone/>
              <a:defRPr sz="1800" b="0" i="0" u="none" strike="noStrike" cap="none">
                <a:solidFill>
                  <a:schemeClr val="dk1"/>
                </a:solidFill>
                <a:latin typeface="Inter"/>
                <a:ea typeface="Inter"/>
                <a:cs typeface="Inter"/>
                <a:sym typeface="Inter"/>
              </a:defRPr>
            </a:lvl6pPr>
            <a:lvl7pPr marR="0" lvl="6" algn="l" rtl="0">
              <a:spcBef>
                <a:spcPts val="0"/>
              </a:spcBef>
              <a:spcAft>
                <a:spcPts val="0"/>
              </a:spcAft>
              <a:buSzPts val="1400"/>
              <a:buNone/>
              <a:defRPr sz="1800" b="0" i="0" u="none" strike="noStrike" cap="none">
                <a:solidFill>
                  <a:schemeClr val="dk1"/>
                </a:solidFill>
                <a:latin typeface="Inter"/>
                <a:ea typeface="Inter"/>
                <a:cs typeface="Inter"/>
                <a:sym typeface="Inter"/>
              </a:defRPr>
            </a:lvl7pPr>
            <a:lvl8pPr marR="0" lvl="7" algn="l" rtl="0">
              <a:spcBef>
                <a:spcPts val="0"/>
              </a:spcBef>
              <a:spcAft>
                <a:spcPts val="0"/>
              </a:spcAft>
              <a:buSzPts val="1400"/>
              <a:buNone/>
              <a:defRPr sz="1800" b="0" i="0" u="none" strike="noStrike" cap="none">
                <a:solidFill>
                  <a:schemeClr val="dk1"/>
                </a:solidFill>
                <a:latin typeface="Inter"/>
                <a:ea typeface="Inter"/>
                <a:cs typeface="Inter"/>
                <a:sym typeface="Inter"/>
              </a:defRPr>
            </a:lvl8pPr>
            <a:lvl9pPr marR="0" lvl="8" algn="l" rtl="0">
              <a:spcBef>
                <a:spcPts val="0"/>
              </a:spcBef>
              <a:spcAft>
                <a:spcPts val="0"/>
              </a:spcAft>
              <a:buSzPts val="1400"/>
              <a:buNone/>
              <a:defRPr sz="1800" b="0" i="0" u="none" strike="noStrike" cap="none">
                <a:solidFill>
                  <a:schemeClr val="dk1"/>
                </a:solidFill>
                <a:latin typeface="Inter"/>
                <a:ea typeface="Inter"/>
                <a:cs typeface="Inter"/>
                <a:sym typeface="Inter"/>
              </a:defRPr>
            </a:lvl9pPr>
          </a:lstStyle>
          <a:p>
            <a:endParaRPr/>
          </a:p>
        </p:txBody>
      </p:sp>
      <p:sp>
        <p:nvSpPr>
          <p:cNvPr id="9" name="Google Shape;9;p1"/>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marR="0" lvl="0" algn="ctr" rtl="0">
              <a:spcBef>
                <a:spcPts val="0"/>
              </a:spcBef>
              <a:spcAft>
                <a:spcPts val="0"/>
              </a:spcAft>
              <a:buSzPts val="1400"/>
              <a:buNone/>
              <a:defRPr sz="1600" b="0" i="0" u="none" strike="noStrike" cap="none">
                <a:solidFill>
                  <a:schemeClr val="dk1"/>
                </a:solidFill>
                <a:latin typeface="Inter"/>
                <a:ea typeface="Inter"/>
                <a:cs typeface="Inter"/>
                <a:sym typeface="Inter"/>
              </a:defRPr>
            </a:lvl1pPr>
            <a:lvl2pPr marR="0" lvl="1" algn="l" rtl="0">
              <a:spcBef>
                <a:spcPts val="0"/>
              </a:spcBef>
              <a:spcAft>
                <a:spcPts val="0"/>
              </a:spcAft>
              <a:buSzPts val="1400"/>
              <a:buNone/>
              <a:defRPr sz="1800" b="0" i="0" u="none" strike="noStrike" cap="none">
                <a:solidFill>
                  <a:schemeClr val="dk1"/>
                </a:solidFill>
                <a:latin typeface="Inter"/>
                <a:ea typeface="Inter"/>
                <a:cs typeface="Inter"/>
                <a:sym typeface="Inter"/>
              </a:defRPr>
            </a:lvl2pPr>
            <a:lvl3pPr marR="0" lvl="2" algn="l" rtl="0">
              <a:spcBef>
                <a:spcPts val="0"/>
              </a:spcBef>
              <a:spcAft>
                <a:spcPts val="0"/>
              </a:spcAft>
              <a:buSzPts val="1400"/>
              <a:buNone/>
              <a:defRPr sz="1800" b="0" i="0" u="none" strike="noStrike" cap="none">
                <a:solidFill>
                  <a:schemeClr val="dk1"/>
                </a:solidFill>
                <a:latin typeface="Inter"/>
                <a:ea typeface="Inter"/>
                <a:cs typeface="Inter"/>
                <a:sym typeface="Inter"/>
              </a:defRPr>
            </a:lvl3pPr>
            <a:lvl4pPr marR="0" lvl="3" algn="l" rtl="0">
              <a:spcBef>
                <a:spcPts val="0"/>
              </a:spcBef>
              <a:spcAft>
                <a:spcPts val="0"/>
              </a:spcAft>
              <a:buSzPts val="1400"/>
              <a:buNone/>
              <a:defRPr sz="1800" b="0" i="0" u="none" strike="noStrike" cap="none">
                <a:solidFill>
                  <a:schemeClr val="dk1"/>
                </a:solidFill>
                <a:latin typeface="Inter"/>
                <a:ea typeface="Inter"/>
                <a:cs typeface="Inter"/>
                <a:sym typeface="Inter"/>
              </a:defRPr>
            </a:lvl4pPr>
            <a:lvl5pPr marR="0" lvl="4" algn="l" rtl="0">
              <a:spcBef>
                <a:spcPts val="0"/>
              </a:spcBef>
              <a:spcAft>
                <a:spcPts val="0"/>
              </a:spcAft>
              <a:buSzPts val="1400"/>
              <a:buNone/>
              <a:defRPr sz="1800" b="0" i="0" u="none" strike="noStrike" cap="none">
                <a:solidFill>
                  <a:schemeClr val="dk1"/>
                </a:solidFill>
                <a:latin typeface="Inter"/>
                <a:ea typeface="Inter"/>
                <a:cs typeface="Inter"/>
                <a:sym typeface="Inter"/>
              </a:defRPr>
            </a:lvl5pPr>
            <a:lvl6pPr marR="0" lvl="5" algn="l" rtl="0">
              <a:spcBef>
                <a:spcPts val="0"/>
              </a:spcBef>
              <a:spcAft>
                <a:spcPts val="0"/>
              </a:spcAft>
              <a:buSzPts val="1400"/>
              <a:buNone/>
              <a:defRPr sz="1800" b="0" i="0" u="none" strike="noStrike" cap="none">
                <a:solidFill>
                  <a:schemeClr val="dk1"/>
                </a:solidFill>
                <a:latin typeface="Inter"/>
                <a:ea typeface="Inter"/>
                <a:cs typeface="Inter"/>
                <a:sym typeface="Inter"/>
              </a:defRPr>
            </a:lvl6pPr>
            <a:lvl7pPr marR="0" lvl="6" algn="l" rtl="0">
              <a:spcBef>
                <a:spcPts val="0"/>
              </a:spcBef>
              <a:spcAft>
                <a:spcPts val="0"/>
              </a:spcAft>
              <a:buSzPts val="1400"/>
              <a:buNone/>
              <a:defRPr sz="1800" b="0" i="0" u="none" strike="noStrike" cap="none">
                <a:solidFill>
                  <a:schemeClr val="dk1"/>
                </a:solidFill>
                <a:latin typeface="Inter"/>
                <a:ea typeface="Inter"/>
                <a:cs typeface="Inter"/>
                <a:sym typeface="Inter"/>
              </a:defRPr>
            </a:lvl7pPr>
            <a:lvl8pPr marR="0" lvl="7" algn="l" rtl="0">
              <a:spcBef>
                <a:spcPts val="0"/>
              </a:spcBef>
              <a:spcAft>
                <a:spcPts val="0"/>
              </a:spcAft>
              <a:buSzPts val="1400"/>
              <a:buNone/>
              <a:defRPr sz="1800" b="0" i="0" u="none" strike="noStrike" cap="none">
                <a:solidFill>
                  <a:schemeClr val="dk1"/>
                </a:solidFill>
                <a:latin typeface="Inter"/>
                <a:ea typeface="Inter"/>
                <a:cs typeface="Inter"/>
                <a:sym typeface="Inter"/>
              </a:defRPr>
            </a:lvl8pPr>
            <a:lvl9pPr marR="0" lvl="8" algn="l" rtl="0">
              <a:spcBef>
                <a:spcPts val="0"/>
              </a:spcBef>
              <a:spcAft>
                <a:spcPts val="0"/>
              </a:spcAft>
              <a:buSzPts val="1400"/>
              <a:buNone/>
              <a:defRPr sz="1800" b="0" i="0" u="none" strike="noStrike" cap="none">
                <a:solidFill>
                  <a:schemeClr val="dk1"/>
                </a:solidFill>
                <a:latin typeface="Inter"/>
                <a:ea typeface="Inter"/>
                <a:cs typeface="Inter"/>
                <a:sym typeface="Inter"/>
              </a:defRPr>
            </a:lvl9pPr>
          </a:lstStyle>
          <a:p>
            <a:endParaRPr/>
          </a:p>
        </p:txBody>
      </p:sp>
      <p:sp>
        <p:nvSpPr>
          <p:cNvPr id="10" name="Google Shape;10;p1"/>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1600" b="0" i="0" u="none" strike="noStrike" cap="none">
                <a:solidFill>
                  <a:schemeClr val="dk1"/>
                </a:solidFill>
                <a:latin typeface="Inter"/>
                <a:ea typeface="Inter"/>
                <a:cs typeface="Inter"/>
                <a:sym typeface="Inter"/>
              </a:defRPr>
            </a:lvl1pPr>
            <a:lvl2pPr marL="0" marR="0" lvl="1" indent="0" algn="l" rtl="0">
              <a:spcBef>
                <a:spcPts val="0"/>
              </a:spcBef>
              <a:buNone/>
              <a:defRPr sz="1600" b="0" i="0" u="none" strike="noStrike" cap="none">
                <a:solidFill>
                  <a:schemeClr val="dk1"/>
                </a:solidFill>
                <a:latin typeface="Inter"/>
                <a:ea typeface="Inter"/>
                <a:cs typeface="Inter"/>
                <a:sym typeface="Inter"/>
              </a:defRPr>
            </a:lvl2pPr>
            <a:lvl3pPr marL="0" marR="0" lvl="2" indent="0" algn="l" rtl="0">
              <a:spcBef>
                <a:spcPts val="0"/>
              </a:spcBef>
              <a:buNone/>
              <a:defRPr sz="1600" b="0" i="0" u="none" strike="noStrike" cap="none">
                <a:solidFill>
                  <a:schemeClr val="dk1"/>
                </a:solidFill>
                <a:latin typeface="Inter"/>
                <a:ea typeface="Inter"/>
                <a:cs typeface="Inter"/>
                <a:sym typeface="Inter"/>
              </a:defRPr>
            </a:lvl3pPr>
            <a:lvl4pPr marL="0" marR="0" lvl="3" indent="0" algn="l" rtl="0">
              <a:spcBef>
                <a:spcPts val="0"/>
              </a:spcBef>
              <a:buNone/>
              <a:defRPr sz="1600" b="0" i="0" u="none" strike="noStrike" cap="none">
                <a:solidFill>
                  <a:schemeClr val="dk1"/>
                </a:solidFill>
                <a:latin typeface="Inter"/>
                <a:ea typeface="Inter"/>
                <a:cs typeface="Inter"/>
                <a:sym typeface="Inter"/>
              </a:defRPr>
            </a:lvl4pPr>
            <a:lvl5pPr marL="0" marR="0" lvl="4" indent="0" algn="l" rtl="0">
              <a:spcBef>
                <a:spcPts val="0"/>
              </a:spcBef>
              <a:buNone/>
              <a:defRPr sz="1600" b="0" i="0" u="none" strike="noStrike" cap="none">
                <a:solidFill>
                  <a:schemeClr val="dk1"/>
                </a:solidFill>
                <a:latin typeface="Inter"/>
                <a:ea typeface="Inter"/>
                <a:cs typeface="Inter"/>
                <a:sym typeface="Inter"/>
              </a:defRPr>
            </a:lvl5pPr>
            <a:lvl6pPr marL="0" marR="0" lvl="5" indent="0" algn="l" rtl="0">
              <a:spcBef>
                <a:spcPts val="0"/>
              </a:spcBef>
              <a:buNone/>
              <a:defRPr sz="1600" b="0" i="0" u="none" strike="noStrike" cap="none">
                <a:solidFill>
                  <a:schemeClr val="dk1"/>
                </a:solidFill>
                <a:latin typeface="Inter"/>
                <a:ea typeface="Inter"/>
                <a:cs typeface="Inter"/>
                <a:sym typeface="Inter"/>
              </a:defRPr>
            </a:lvl6pPr>
            <a:lvl7pPr marL="0" marR="0" lvl="6" indent="0" algn="l" rtl="0">
              <a:spcBef>
                <a:spcPts val="0"/>
              </a:spcBef>
              <a:buNone/>
              <a:defRPr sz="1600" b="0" i="0" u="none" strike="noStrike" cap="none">
                <a:solidFill>
                  <a:schemeClr val="dk1"/>
                </a:solidFill>
                <a:latin typeface="Inter"/>
                <a:ea typeface="Inter"/>
                <a:cs typeface="Inter"/>
                <a:sym typeface="Inter"/>
              </a:defRPr>
            </a:lvl7pPr>
            <a:lvl8pPr marL="0" marR="0" lvl="7" indent="0" algn="l" rtl="0">
              <a:spcBef>
                <a:spcPts val="0"/>
              </a:spcBef>
              <a:buNone/>
              <a:defRPr sz="1600" b="0" i="0" u="none" strike="noStrike" cap="none">
                <a:solidFill>
                  <a:schemeClr val="dk1"/>
                </a:solidFill>
                <a:latin typeface="Inter"/>
                <a:ea typeface="Inter"/>
                <a:cs typeface="Inter"/>
                <a:sym typeface="Inter"/>
              </a:defRPr>
            </a:lvl8pPr>
            <a:lvl9pPr marL="0" marR="0" lvl="8" indent="0" algn="l" rtl="0">
              <a:spcBef>
                <a:spcPts val="0"/>
              </a:spcBef>
              <a:buNone/>
              <a:defRPr sz="1600" b="0" i="0" u="none" strike="noStrike" cap="none">
                <a:solidFill>
                  <a:schemeClr val="dk1"/>
                </a:solidFill>
                <a:latin typeface="Inter"/>
                <a:ea typeface="Inter"/>
                <a:cs typeface="Inter"/>
                <a:sym typeface="Inter"/>
              </a:defRPr>
            </a:lvl9pPr>
          </a:lstStyle>
          <a:p>
            <a:pPr marL="0" lvl="0" indent="0" algn="l"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link.webropolsurveys.com/s/yhteenvetolomake-syksy-2026"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kansallisetdialogit.fi/"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5"/>
          <p:cNvSpPr txBox="1">
            <a:spLocks noGrp="1"/>
          </p:cNvSpPr>
          <p:nvPr>
            <p:ph type="ctrTitle"/>
          </p:nvPr>
        </p:nvSpPr>
        <p:spPr>
          <a:xfrm>
            <a:off x="502380" y="914400"/>
            <a:ext cx="10823927" cy="4939927"/>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Clr>
                <a:schemeClr val="dk1"/>
              </a:buClr>
              <a:buSzPts val="9000"/>
              <a:buFont typeface="Inter Tight"/>
              <a:buNone/>
            </a:pPr>
            <a:r>
              <a:rPr lang="fi-FI" dirty="0"/>
              <a:t>Kansalliset dialogit</a:t>
            </a:r>
            <a:br>
              <a:rPr lang="fi-FI" dirty="0"/>
            </a:br>
            <a:endParaRPr sz="9000" dirty="0"/>
          </a:p>
          <a:p>
            <a:pPr marL="0" lvl="0" indent="0" algn="l" rtl="0">
              <a:lnSpc>
                <a:spcPct val="80000"/>
              </a:lnSpc>
              <a:spcBef>
                <a:spcPts val="0"/>
              </a:spcBef>
              <a:spcAft>
                <a:spcPts val="0"/>
              </a:spcAft>
              <a:buClr>
                <a:schemeClr val="dk1"/>
              </a:buClr>
              <a:buSzPts val="9000"/>
              <a:buFont typeface="Inter Tight"/>
              <a:buNone/>
            </a:pPr>
            <a:r>
              <a:rPr lang="fi-FI" sz="4400" b="1" dirty="0"/>
              <a:t>Kestävä kotimaa ja tekoäly</a:t>
            </a:r>
            <a:br>
              <a:rPr lang="fi-FI" sz="4400" b="1" dirty="0"/>
            </a:br>
            <a:br>
              <a:rPr lang="fi-FI" sz="4400" b="1" dirty="0"/>
            </a:br>
            <a:endParaRPr sz="4400" b="1" dirty="0"/>
          </a:p>
          <a:p>
            <a:pPr marL="0" lvl="0" indent="0" algn="l" rtl="0">
              <a:lnSpc>
                <a:spcPct val="80000"/>
              </a:lnSpc>
              <a:spcBef>
                <a:spcPts val="0"/>
              </a:spcBef>
              <a:spcAft>
                <a:spcPts val="0"/>
              </a:spcAft>
              <a:buClr>
                <a:schemeClr val="dk1"/>
              </a:buClr>
              <a:buSzPts val="9000"/>
              <a:buFont typeface="Inter Tight"/>
              <a:buNone/>
            </a:pPr>
            <a:r>
              <a:rPr lang="fi-FI" sz="2400" dirty="0"/>
              <a:t>Dialogin käsikirjoitusluonnos</a:t>
            </a:r>
            <a:endParaRPr sz="2400" dirty="0"/>
          </a:p>
          <a:p>
            <a:pPr marL="0" lvl="0" indent="0" algn="l" rtl="0">
              <a:lnSpc>
                <a:spcPct val="80000"/>
              </a:lnSpc>
              <a:spcBef>
                <a:spcPts val="0"/>
              </a:spcBef>
              <a:spcAft>
                <a:spcPts val="0"/>
              </a:spcAft>
              <a:buClr>
                <a:schemeClr val="dk1"/>
              </a:buClr>
              <a:buSzPts val="9000"/>
              <a:buFont typeface="Inter Tight"/>
              <a:buNone/>
            </a:pPr>
            <a:r>
              <a:rPr lang="fi-FI" sz="2400" dirty="0"/>
              <a:t>Kesto 90 min</a:t>
            </a:r>
            <a:endParaRPr sz="2400" dirty="0"/>
          </a:p>
          <a:p>
            <a:pPr marL="0" lvl="0" indent="0" algn="l" rtl="0">
              <a:lnSpc>
                <a:spcPct val="80000"/>
              </a:lnSpc>
              <a:spcBef>
                <a:spcPts val="0"/>
              </a:spcBef>
              <a:spcAft>
                <a:spcPts val="0"/>
              </a:spcAft>
              <a:buClr>
                <a:schemeClr val="dk1"/>
              </a:buClr>
              <a:buSzPts val="9000"/>
              <a:buFont typeface="Inter Tight"/>
              <a:buNone/>
            </a:pPr>
            <a:endParaRPr dirty="0"/>
          </a:p>
        </p:txBody>
      </p:sp>
      <p:sp>
        <p:nvSpPr>
          <p:cNvPr id="275" name="Google Shape;275;p15"/>
          <p:cNvSpPr txBox="1">
            <a:spLocks noGrp="1"/>
          </p:cNvSpPr>
          <p:nvPr>
            <p:ph type="body" idx="2"/>
          </p:nvPr>
        </p:nvSpPr>
        <p:spPr>
          <a:xfrm>
            <a:off x="793376" y="5854327"/>
            <a:ext cx="8552330" cy="365125"/>
          </a:xfrm>
          <a:prstGeom prst="rect">
            <a:avLst/>
          </a:prstGeom>
          <a:noFill/>
          <a:ln>
            <a:noFill/>
          </a:ln>
        </p:spPr>
        <p:txBody>
          <a:bodyPr spcFirstLastPara="1" wrap="square" lIns="0" tIns="0" rIns="0" bIns="0" anchor="ctr" anchorCtr="0">
            <a:noAutofit/>
          </a:bodyPr>
          <a:lstStyle/>
          <a:p>
            <a:pPr marL="0" lvl="0" indent="0" algn="l" rtl="0">
              <a:lnSpc>
                <a:spcPct val="110000"/>
              </a:lnSpc>
              <a:spcBef>
                <a:spcPts val="0"/>
              </a:spcBef>
              <a:spcAft>
                <a:spcPts val="0"/>
              </a:spcAft>
              <a:buClr>
                <a:schemeClr val="dk1"/>
              </a:buClr>
              <a:buSzPts val="1600"/>
              <a:buNone/>
            </a:pPr>
            <a:r>
              <a:rPr lang="fi-FI" dirty="0">
                <a:solidFill>
                  <a:schemeClr val="lt1"/>
                </a:solidFill>
              </a:rPr>
              <a:t>.</a:t>
            </a:r>
            <a:endParaRPr dirty="0">
              <a:solidFill>
                <a:schemeClr val="lt1"/>
              </a:solidFill>
            </a:endParaRPr>
          </a:p>
        </p:txBody>
      </p:sp>
      <p:pic>
        <p:nvPicPr>
          <p:cNvPr id="3" name="Kuva 2">
            <a:extLst>
              <a:ext uri="{FF2B5EF4-FFF2-40B4-BE49-F238E27FC236}">
                <a16:creationId xmlns:a16="http://schemas.microsoft.com/office/drawing/2014/main" id="{73BA48D4-748B-94B4-EE0A-E3830DF214FC}"/>
              </a:ext>
            </a:extLst>
          </p:cNvPr>
          <p:cNvPicPr>
            <a:picLocks noChangeAspect="1"/>
          </p:cNvPicPr>
          <p:nvPr/>
        </p:nvPicPr>
        <p:blipFill>
          <a:blip r:embed="rId3"/>
          <a:stretch>
            <a:fillRect/>
          </a:stretch>
        </p:blipFill>
        <p:spPr>
          <a:xfrm>
            <a:off x="6837885" y="4308234"/>
            <a:ext cx="4857696" cy="12006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6"/>
          <p:cNvSpPr txBox="1">
            <a:spLocks noGrp="1"/>
          </p:cNvSpPr>
          <p:nvPr>
            <p:ph type="ctrTitle"/>
          </p:nvPr>
        </p:nvSpPr>
        <p:spPr>
          <a:xfrm>
            <a:off x="788893" y="891019"/>
            <a:ext cx="10614213" cy="4340548"/>
          </a:xfrm>
          <a:prstGeom prst="rect">
            <a:avLst/>
          </a:prstGeom>
          <a:noFill/>
          <a:ln>
            <a:noFill/>
          </a:ln>
        </p:spPr>
        <p:txBody>
          <a:bodyPr spcFirstLastPara="1" wrap="square" lIns="0" tIns="0" rIns="0" bIns="0" anchor="ctr" anchorCtr="0">
            <a:noAutofit/>
          </a:bodyPr>
          <a:lstStyle/>
          <a:p>
            <a:pPr marL="0" lvl="0" indent="0" algn="l" rtl="0">
              <a:lnSpc>
                <a:spcPct val="80000"/>
              </a:lnSpc>
              <a:spcBef>
                <a:spcPts val="0"/>
              </a:spcBef>
              <a:spcAft>
                <a:spcPts val="0"/>
              </a:spcAft>
              <a:buClr>
                <a:schemeClr val="dk1"/>
              </a:buClr>
              <a:buSzPts val="7000"/>
              <a:buFont typeface="Inter Tight"/>
              <a:buNone/>
            </a:pPr>
            <a:r>
              <a:rPr lang="fi-FI" sz="2400" b="1" dirty="0"/>
              <a:t>Ohjeita käsikirjoituksen käyttämiseen</a:t>
            </a:r>
            <a:endParaRPr sz="2400" b="1" dirty="0"/>
          </a:p>
          <a:p>
            <a:pPr marL="0" lvl="0" indent="0" algn="l" rtl="0">
              <a:lnSpc>
                <a:spcPct val="80000"/>
              </a:lnSpc>
              <a:spcBef>
                <a:spcPts val="0"/>
              </a:spcBef>
              <a:spcAft>
                <a:spcPts val="0"/>
              </a:spcAft>
              <a:buClr>
                <a:schemeClr val="dk1"/>
              </a:buClr>
              <a:buSzPts val="7000"/>
              <a:buFont typeface="Inter Tight"/>
              <a:buNone/>
            </a:pPr>
            <a:endParaRPr sz="2400" dirty="0"/>
          </a:p>
          <a:p>
            <a:pPr marL="457200" lvl="0" indent="-330200" algn="l" rtl="0">
              <a:lnSpc>
                <a:spcPct val="100000"/>
              </a:lnSpc>
              <a:spcBef>
                <a:spcPts val="0"/>
              </a:spcBef>
              <a:spcAft>
                <a:spcPts val="0"/>
              </a:spcAft>
              <a:buSzPts val="1600"/>
              <a:buChar char="●"/>
            </a:pPr>
            <a:r>
              <a:rPr lang="fi-FI" sz="1600" dirty="0"/>
              <a:t>Suunnittele dialogi ennakkoon käsikirjoituksen pohjalta. </a:t>
            </a:r>
            <a:endParaRPr sz="1600" dirty="0"/>
          </a:p>
          <a:p>
            <a:pPr marL="457200" lvl="0" indent="-330200" algn="l" rtl="0">
              <a:lnSpc>
                <a:spcPct val="100000"/>
              </a:lnSpc>
              <a:spcBef>
                <a:spcPts val="1000"/>
              </a:spcBef>
              <a:spcAft>
                <a:spcPts val="0"/>
              </a:spcAft>
              <a:buSzPts val="1600"/>
              <a:buChar char="●"/>
            </a:pPr>
            <a:r>
              <a:rPr lang="fi-FI" sz="1600" dirty="0"/>
              <a:t>Käsikirjoitus on dialogin ohjaamisen tueksi, sitä ei tarvitse jakaa keskustelijoille ja sitä saa muokata oman tarpeen mukaan. Käsikirjoitus kannattaa tulostaa itselle muokkauksen jälkeen. </a:t>
            </a:r>
            <a:endParaRPr sz="1600" dirty="0"/>
          </a:p>
          <a:p>
            <a:pPr marL="457200" lvl="0" indent="-330200" algn="l" rtl="0">
              <a:lnSpc>
                <a:spcPct val="100000"/>
              </a:lnSpc>
              <a:spcBef>
                <a:spcPts val="1000"/>
              </a:spcBef>
              <a:spcAft>
                <a:spcPts val="0"/>
              </a:spcAft>
              <a:buSzPts val="1600"/>
              <a:buChar char="●"/>
            </a:pPr>
            <a:r>
              <a:rPr lang="fi-FI" sz="1600" dirty="0"/>
              <a:t>Käsikirjoituksen sanoitukset ovat esimerkkisanoituksia. Muokkaa ne keskustelun aiheeseen, kohderyhmään ja suuhusi sopiviksi.</a:t>
            </a:r>
            <a:endParaRPr sz="1600" dirty="0"/>
          </a:p>
          <a:p>
            <a:pPr marL="457200" lvl="0" indent="-330200" algn="l" rtl="0">
              <a:lnSpc>
                <a:spcPct val="100000"/>
              </a:lnSpc>
              <a:spcBef>
                <a:spcPts val="1000"/>
              </a:spcBef>
              <a:spcAft>
                <a:spcPts val="0"/>
              </a:spcAft>
              <a:buSzPts val="1600"/>
              <a:buChar char="●"/>
            </a:pPr>
            <a:r>
              <a:rPr lang="fi-FI" sz="1600" dirty="0"/>
              <a:t>Kellonajat ovat suuntaa-antavia. Niiden on tarkoitus antaa käsitys siitä, minkä verran aikaa kuhunkin vaiheeseen kannattaa suurin piirtein käyttää. Kellonaikoja ei tarvitse noudattaa täsmällisesti aloitusta ja lopetusta lukuun ottamatta.  </a:t>
            </a:r>
            <a:endParaRPr sz="1600" dirty="0"/>
          </a:p>
          <a:p>
            <a:pPr marL="457200" lvl="0" indent="-330200" algn="l" rtl="0">
              <a:lnSpc>
                <a:spcPct val="100000"/>
              </a:lnSpc>
              <a:spcBef>
                <a:spcPts val="1000"/>
              </a:spcBef>
              <a:spcAft>
                <a:spcPts val="0"/>
              </a:spcAft>
              <a:buSzPts val="1600"/>
              <a:buChar char="●"/>
            </a:pPr>
            <a:r>
              <a:rPr lang="fi-FI" sz="1600" dirty="0"/>
              <a:t>Voit hyödyntää omaa ryhmänohjauksen osaamistasi ja käyttää tarpeen mukaan hyväksi havaittuja keinoja keskustelun ja keskustelijoiden tukemiseksi.</a:t>
            </a:r>
            <a:endParaRPr sz="1600" dirty="0"/>
          </a:p>
          <a:p>
            <a:pPr marL="457200" lvl="0" indent="-330200" algn="l" rtl="0">
              <a:lnSpc>
                <a:spcPct val="100000"/>
              </a:lnSpc>
              <a:spcBef>
                <a:spcPts val="1000"/>
              </a:spcBef>
              <a:spcAft>
                <a:spcPts val="1000"/>
              </a:spcAft>
              <a:buSzPts val="1600"/>
              <a:buChar char="●"/>
            </a:pPr>
            <a:r>
              <a:rPr lang="fi-FI" sz="1600" dirty="0"/>
              <a:t>Sovi ennakkoon, kuka kirjaa keskustelun. On tärkeää kirjata koko keskustelun kulku mahdollisimman sanasta sanaan. Kirjurin ei tarvitse koostaa kirjauksista tiivistelmää vaan kirjata mahdollisimman tarkkaan, mitä keskustelussa sanottiin. Käsikirjoitus voi auttaa myös kirjuria valmistautumisessa.</a:t>
            </a:r>
            <a:endParaRPr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8"/>
          <p:cNvSpPr txBox="1">
            <a:spLocks noGrp="1"/>
          </p:cNvSpPr>
          <p:nvPr>
            <p:ph type="body" idx="1"/>
          </p:nvPr>
        </p:nvSpPr>
        <p:spPr>
          <a:xfrm>
            <a:off x="672350" y="424100"/>
            <a:ext cx="4706400" cy="46503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LUKUOHJE: </a:t>
            </a:r>
          </a:p>
          <a:p>
            <a:pPr marL="0" lvl="0" indent="0" algn="l" rtl="0">
              <a:lnSpc>
                <a:spcPct val="110000"/>
              </a:lnSpc>
              <a:spcBef>
                <a:spcPts val="0"/>
              </a:spcBef>
              <a:spcAft>
                <a:spcPts val="0"/>
              </a:spcAft>
              <a:buClr>
                <a:schemeClr val="dk1"/>
              </a:buClr>
              <a:buSzPts val="1600"/>
              <a:buNone/>
            </a:pPr>
            <a:r>
              <a:rPr lang="fi-FI" sz="1500" dirty="0"/>
              <a:t>Oikealla sanoitus- ja ohjausvinkkejä ohjaajalle:</a:t>
            </a:r>
            <a:endParaRPr sz="1500" dirty="0"/>
          </a:p>
          <a:p>
            <a:pPr marL="0" lvl="0" indent="0" algn="l" rtl="0">
              <a:lnSpc>
                <a:spcPct val="110000"/>
              </a:lnSpc>
              <a:spcBef>
                <a:spcPts val="0"/>
              </a:spcBef>
              <a:spcAft>
                <a:spcPts val="0"/>
              </a:spcAft>
              <a:buClr>
                <a:schemeClr val="dk1"/>
              </a:buClr>
              <a:buSzPts val="1600"/>
              <a:buNone/>
            </a:pPr>
            <a:r>
              <a:rPr lang="fi-FI" sz="1500" dirty="0"/>
              <a:t>Perusfontti - sano esimerkiksi näin</a:t>
            </a:r>
            <a:endParaRPr sz="1500" dirty="0"/>
          </a:p>
          <a:p>
            <a:pPr marL="0" lvl="0" indent="0" algn="l" rtl="0">
              <a:lnSpc>
                <a:spcPct val="110000"/>
              </a:lnSpc>
              <a:spcBef>
                <a:spcPts val="0"/>
              </a:spcBef>
              <a:spcAft>
                <a:spcPts val="0"/>
              </a:spcAft>
              <a:buClr>
                <a:schemeClr val="dk1"/>
              </a:buClr>
              <a:buSzPts val="1600"/>
              <a:buNone/>
            </a:pPr>
            <a:r>
              <a:rPr lang="fi-FI" sz="1500" i="1" dirty="0"/>
              <a:t>Kursivoitu fontti - ohjaajalle apua keskusteluun</a:t>
            </a:r>
            <a:endParaRPr sz="1500" i="1" dirty="0"/>
          </a:p>
          <a:p>
            <a:pPr marL="0" lvl="0" indent="0" algn="l" rtl="0">
              <a:lnSpc>
                <a:spcPct val="110000"/>
              </a:lnSpc>
              <a:spcBef>
                <a:spcPts val="0"/>
              </a:spcBef>
              <a:spcAft>
                <a:spcPts val="0"/>
              </a:spcAft>
              <a:buClr>
                <a:schemeClr val="dk1"/>
              </a:buClr>
              <a:buSzPts val="1600"/>
              <a:buNone/>
            </a:pPr>
            <a:r>
              <a:rPr lang="fi-FI" sz="1500" b="1" dirty="0"/>
              <a:t>L</a:t>
            </a:r>
            <a:r>
              <a:rPr lang="fi-FI" sz="1500" b="1" dirty="0">
                <a:solidFill>
                  <a:srgbClr val="000000"/>
                </a:solidFill>
              </a:rPr>
              <a:t>ihavoitu: Muuta tarpeen mukaan</a:t>
            </a:r>
            <a:endParaRPr sz="1500" b="1" dirty="0">
              <a:solidFill>
                <a:srgbClr val="000000"/>
              </a:solidFill>
            </a:endParaRPr>
          </a:p>
          <a:p>
            <a:pPr marL="0" lvl="0" indent="0" algn="l" rtl="0">
              <a:lnSpc>
                <a:spcPct val="110000"/>
              </a:lnSpc>
              <a:spcBef>
                <a:spcPts val="0"/>
              </a:spcBef>
              <a:spcAft>
                <a:spcPts val="0"/>
              </a:spcAft>
              <a:buClr>
                <a:schemeClr val="dk1"/>
              </a:buClr>
              <a:buSzPts val="1600"/>
              <a:buNone/>
            </a:pPr>
            <a:endParaRPr lang="fi-FI"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sz="1500" dirty="0"/>
              <a:t>Min	Osio			</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endParaRPr sz="1400" dirty="0"/>
          </a:p>
          <a:p>
            <a:pPr marL="0" lvl="0" indent="0" algn="l" rtl="0">
              <a:lnSpc>
                <a:spcPct val="110000"/>
              </a:lnSpc>
              <a:spcBef>
                <a:spcPts val="0"/>
              </a:spcBef>
              <a:spcAft>
                <a:spcPts val="0"/>
              </a:spcAft>
              <a:buClr>
                <a:schemeClr val="dk1"/>
              </a:buClr>
              <a:buSzPts val="1600"/>
              <a:buNone/>
            </a:pPr>
            <a:r>
              <a:rPr lang="fi-FI" sz="1400" dirty="0"/>
              <a:t>10	Keskustelun anti: jakaminen</a:t>
            </a:r>
            <a:endParaRPr sz="1400" dirty="0"/>
          </a:p>
          <a:p>
            <a:pPr marL="0" lvl="0" indent="0" algn="l" rtl="0">
              <a:lnSpc>
                <a:spcPct val="110000"/>
              </a:lnSpc>
              <a:spcBef>
                <a:spcPts val="0"/>
              </a:spcBef>
              <a:spcAft>
                <a:spcPts val="0"/>
              </a:spcAft>
              <a:buClr>
                <a:schemeClr val="dk1"/>
              </a:buClr>
              <a:buSzPts val="1600"/>
              <a:buNone/>
            </a:pPr>
            <a:r>
              <a:rPr lang="fi-FI" sz="1400" dirty="0"/>
              <a:t>5	Kiitos ja lopetus</a:t>
            </a:r>
            <a:endParaRPr sz="1400" dirty="0"/>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dirty="0"/>
          </a:p>
        </p:txBody>
      </p:sp>
      <p:sp>
        <p:nvSpPr>
          <p:cNvPr id="294" name="Google Shape;294;p18"/>
          <p:cNvSpPr txBox="1">
            <a:spLocks noGrp="1"/>
          </p:cNvSpPr>
          <p:nvPr>
            <p:ph type="body" idx="2"/>
          </p:nvPr>
        </p:nvSpPr>
        <p:spPr>
          <a:xfrm>
            <a:off x="6286501" y="582692"/>
            <a:ext cx="5732584" cy="5217356"/>
          </a:xfrm>
          <a:prstGeom prst="rect">
            <a:avLst/>
          </a:prstGeom>
          <a:noFill/>
          <a:ln>
            <a:noFill/>
          </a:ln>
        </p:spPr>
        <p:txBody>
          <a:bodyPr spcFirstLastPara="1" wrap="square" lIns="0" tIns="0" rIns="0" bIns="0" anchor="t" anchorCtr="0">
            <a:noAutofit/>
          </a:bodyPr>
          <a:lstStyle/>
          <a:p>
            <a:pPr marL="0" indent="0">
              <a:spcBef>
                <a:spcPts val="0"/>
              </a:spcBef>
              <a:buSzPts val="1600"/>
              <a:buNone/>
            </a:pPr>
            <a:r>
              <a:rPr lang="fi-FI" sz="1200" dirty="0"/>
              <a:t>Tervetuloa mukaan Kansalliseen dialogiin. Aiheemme on</a:t>
            </a:r>
            <a:r>
              <a:rPr lang="fi-FI" sz="1200" b="1" dirty="0"/>
              <a:t>: ”Kestävä kotimaa ja tekoäly”.</a:t>
            </a:r>
            <a:r>
              <a:rPr lang="fi-FI" sz="1200" dirty="0"/>
              <a:t> Syksyn Kansallisissa dialogeissa</a:t>
            </a:r>
            <a:r>
              <a:rPr lang="fi-FI" sz="1200" dirty="0">
                <a:solidFill>
                  <a:schemeClr val="tx1"/>
                </a:solidFill>
              </a:rPr>
              <a:t> kootaan Suomessa asuvat ihmiset keskustelemaan, millaisille uusille kivijaloille voimme yhteisen elämän rakentaa. Muutokset väestössä, taloudessa, kansallisessa turvallisuudessa ja luonnonympäristössämme vaativat meitä ajattelemaan ja toimimaan uusilla tavoilla. Millaiset teot ja päätökset rakentavat kestäviä ratkaisuja paikallisesti, kansallisesti ja kansainvälisesti?</a:t>
            </a:r>
          </a:p>
          <a:p>
            <a:pPr marL="0" indent="0">
              <a:spcBef>
                <a:spcPts val="0"/>
              </a:spcBef>
              <a:buSzPts val="1600"/>
              <a:buNone/>
            </a:pPr>
            <a:endParaRPr sz="1200" dirty="0"/>
          </a:p>
          <a:p>
            <a:pPr marL="0" lvl="0" indent="0" algn="l" rtl="0">
              <a:lnSpc>
                <a:spcPct val="110000"/>
              </a:lnSpc>
              <a:spcBef>
                <a:spcPts val="0"/>
              </a:spcBef>
              <a:spcAft>
                <a:spcPts val="0"/>
              </a:spcAft>
              <a:buClr>
                <a:schemeClr val="dk1"/>
              </a:buClr>
              <a:buSzPts val="1600"/>
              <a:buNone/>
            </a:pPr>
            <a:r>
              <a:rPr lang="fi-FI" sz="1200" dirty="0"/>
              <a:t>Olen </a:t>
            </a:r>
            <a:r>
              <a:rPr lang="fi-FI" sz="1200" b="1" dirty="0"/>
              <a:t>XX</a:t>
            </a:r>
            <a:r>
              <a:rPr lang="fi-FI" sz="1200" dirty="0"/>
              <a:t> ja toimin tänään dialogin ohjaajana. </a:t>
            </a:r>
            <a:r>
              <a:rPr lang="fi-FI" sz="1200" i="1" dirty="0"/>
              <a:t>Kerro, miten puheenvuoroja jaetaan.</a:t>
            </a:r>
            <a:r>
              <a:rPr lang="fi-FI" sz="1200" dirty="0"/>
              <a:t> Pyritään puhumaan omasta kokemuksesta ja kuuntelemaan rauhassa muiden kokemuksia aiheesta.</a:t>
            </a: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r>
              <a:rPr lang="fi-FI" sz="1200" dirty="0"/>
              <a:t>Dialogin aikana voi olla erilaisia näkemyksiä aiheesta. Tämä sopii hyvin, sillä emme pyri yksimielisyyteen. Keskustelun lopuksi pohditaan, mitä olemme oppineet tai oivaltaneet dialogin aikana.</a:t>
            </a: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r>
              <a:rPr lang="fi-FI" sz="1200" dirty="0"/>
              <a:t>Dialogissa ei tarvitse tehdä päätöksiä tai etsiä ratkaisuja, mutta sellaisia voi nousta esiin. Keskustelu käydään luottamuksellisesti. </a:t>
            </a: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r>
              <a:rPr lang="fi-FI" sz="1200" dirty="0"/>
              <a:t>Dialogin kirjurina toimii </a:t>
            </a:r>
            <a:r>
              <a:rPr lang="fi-FI" sz="1200" b="1" dirty="0"/>
              <a:t>XX</a:t>
            </a:r>
            <a:r>
              <a:rPr lang="fi-FI" sz="1200" dirty="0"/>
              <a:t>. Keskustelu kirjataan siten, ettei siinä käy ilmi keitä keskustelussa on ollut mukana. Kaikki kirjaukset kootaan yhteenvedoksi, joka julkaistaan Kansallisten dialogien sivuilla. Yhteenvedosta ei voi tunnistaa yksittäisiä keskustelijoita.</a:t>
            </a: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r>
              <a:rPr lang="fi-FI" sz="1200" dirty="0"/>
              <a:t>Käydään alkuun lyhyt esittelykierros. Voit esitellä itsesi pelkällä etunimellä ja kertomalla hyvin lyhyesti, miksi haluat osallistua tähän dialogiin</a:t>
            </a:r>
            <a:r>
              <a:rPr lang="fi-FI" sz="1200" b="1" dirty="0"/>
              <a:t>. </a:t>
            </a:r>
            <a:endParaRPr sz="1200" dirty="0"/>
          </a:p>
          <a:p>
            <a:pPr marL="0" lvl="0" indent="0" algn="r" rtl="0">
              <a:lnSpc>
                <a:spcPct val="110000"/>
              </a:lnSpc>
              <a:spcBef>
                <a:spcPts val="0"/>
              </a:spcBef>
              <a:spcAft>
                <a:spcPts val="0"/>
              </a:spcAft>
              <a:buClr>
                <a:schemeClr val="dk1"/>
              </a:buClr>
              <a:buSzPts val="1600"/>
              <a:buNone/>
            </a:pPr>
            <a:r>
              <a:rPr lang="fi-FI" sz="1200" b="1" dirty="0"/>
              <a:t>5 min</a:t>
            </a:r>
            <a:endParaRPr sz="1200" b="1" dirty="0"/>
          </a:p>
          <a:p>
            <a:pPr marL="0" lvl="0" indent="0" algn="l" rtl="0">
              <a:lnSpc>
                <a:spcPct val="110000"/>
              </a:lnSpc>
              <a:spcBef>
                <a:spcPts val="0"/>
              </a:spcBef>
              <a:spcAft>
                <a:spcPts val="0"/>
              </a:spcAft>
              <a:buClr>
                <a:schemeClr val="dk1"/>
              </a:buClr>
              <a:buSzPts val="1600"/>
              <a:buNone/>
            </a:pPr>
            <a:endParaRPr sz="1200" dirty="0"/>
          </a:p>
        </p:txBody>
      </p:sp>
      <p:sp>
        <p:nvSpPr>
          <p:cNvPr id="296" name="Google Shape;296;p18"/>
          <p:cNvSpPr txBox="1">
            <a:spLocks noGrp="1"/>
          </p:cNvSpPr>
          <p:nvPr>
            <p:ph type="body" idx="4"/>
          </p:nvPr>
        </p:nvSpPr>
        <p:spPr>
          <a:xfrm>
            <a:off x="6286501" y="213092"/>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Aloitus</a:t>
            </a:r>
            <a:endParaRPr sz="1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9"/>
          <p:cNvSpPr txBox="1">
            <a:spLocks noGrp="1"/>
          </p:cNvSpPr>
          <p:nvPr>
            <p:ph type="body" idx="1"/>
          </p:nvPr>
        </p:nvSpPr>
        <p:spPr>
          <a:xfrm>
            <a:off x="672350" y="1148924"/>
            <a:ext cx="4706400" cy="47094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dirty="0"/>
              <a:t>1. </a:t>
            </a:r>
            <a:r>
              <a:rPr lang="fi-FI" b="1" dirty="0"/>
              <a:t>Kuuntele</a:t>
            </a:r>
            <a:r>
              <a:rPr lang="fi-FI" dirty="0"/>
              <a:t> muita, äläkä keskeytä.</a:t>
            </a:r>
            <a:endParaRPr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dirty="0"/>
              <a:t>2. </a:t>
            </a:r>
            <a:r>
              <a:rPr lang="fi-FI" b="1" dirty="0"/>
              <a:t>Liity</a:t>
            </a:r>
            <a:r>
              <a:rPr lang="fi-FI" dirty="0"/>
              <a:t> toisten puheenvuoroihin.</a:t>
            </a:r>
            <a:endParaRPr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dirty="0"/>
              <a:t>3. </a:t>
            </a:r>
            <a:r>
              <a:rPr lang="fi-FI" b="1" dirty="0"/>
              <a:t>Jaa</a:t>
            </a:r>
            <a:r>
              <a:rPr lang="fi-FI" dirty="0"/>
              <a:t> omia kokemuksiasi.</a:t>
            </a:r>
            <a:endParaRPr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dirty="0"/>
              <a:t>4. </a:t>
            </a:r>
            <a:r>
              <a:rPr lang="fi-FI" b="1" dirty="0"/>
              <a:t>Kysy</a:t>
            </a:r>
            <a:r>
              <a:rPr lang="fi-FI" dirty="0"/>
              <a:t> ymmärtääksesi paremmin.</a:t>
            </a:r>
            <a:endParaRPr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dirty="0"/>
              <a:t>5. </a:t>
            </a:r>
            <a:r>
              <a:rPr lang="fi-FI" b="1" dirty="0"/>
              <a:t>Etsi</a:t>
            </a:r>
            <a:r>
              <a:rPr lang="fi-FI" dirty="0"/>
              <a:t> myös uusia ja tuntemattomia asioita.</a:t>
            </a:r>
            <a:endParaRPr dirty="0"/>
          </a:p>
          <a:p>
            <a:pPr marL="0" lvl="0" indent="0" algn="l" rtl="0">
              <a:lnSpc>
                <a:spcPct val="110000"/>
              </a:lnSpc>
              <a:spcBef>
                <a:spcPts val="0"/>
              </a:spcBef>
              <a:spcAft>
                <a:spcPts val="0"/>
              </a:spcAft>
              <a:buClr>
                <a:schemeClr val="dk1"/>
              </a:buClr>
              <a:buSzPts val="1600"/>
              <a:buNone/>
            </a:pPr>
            <a:endParaRPr dirty="0"/>
          </a:p>
        </p:txBody>
      </p:sp>
      <p:sp>
        <p:nvSpPr>
          <p:cNvPr id="303" name="Google Shape;303;p19"/>
          <p:cNvSpPr txBox="1">
            <a:spLocks noGrp="1"/>
          </p:cNvSpPr>
          <p:nvPr>
            <p:ph type="body" idx="2"/>
          </p:nvPr>
        </p:nvSpPr>
        <p:spPr>
          <a:xfrm>
            <a:off x="6216160" y="38274"/>
            <a:ext cx="5890848" cy="5820050"/>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None/>
            </a:pPr>
            <a:r>
              <a:rPr lang="fi-FI" sz="1400" dirty="0"/>
              <a:t>Keskustelussa noudatetaan dialogin periaatteita. Käydään ne vielä lyhyesti läpi.</a:t>
            </a:r>
            <a:endParaRPr sz="1400" dirty="0"/>
          </a:p>
          <a:p>
            <a:pPr marL="0" lvl="0" indent="0" algn="l" rtl="0">
              <a:spcBef>
                <a:spcPts val="1000"/>
              </a:spcBef>
              <a:spcAft>
                <a:spcPts val="0"/>
              </a:spcAft>
              <a:buNone/>
            </a:pPr>
            <a:r>
              <a:rPr lang="fi-FI" sz="1400" i="1" dirty="0"/>
              <a:t>Ohjaaja käy läpi viisi periaatetta, jotka löytyvät vasemmalta.</a:t>
            </a:r>
            <a:r>
              <a:rPr lang="fi-FI" sz="1400" dirty="0"/>
              <a:t> </a:t>
            </a:r>
            <a:endParaRPr sz="1400" dirty="0"/>
          </a:p>
          <a:p>
            <a:pPr marL="0" lvl="0" indent="0" algn="l" rtl="0">
              <a:spcBef>
                <a:spcPts val="1000"/>
              </a:spcBef>
              <a:spcAft>
                <a:spcPts val="0"/>
              </a:spcAft>
              <a:buNone/>
            </a:pPr>
            <a:r>
              <a:rPr lang="fi-FI" sz="1400" dirty="0"/>
              <a:t>1. Jokaisen tulisi saada puhua rauhassa On tärkeää, että emme keskeytä toisiamme. </a:t>
            </a:r>
            <a:endParaRPr sz="1400" dirty="0"/>
          </a:p>
          <a:p>
            <a:pPr marL="0" lvl="0" indent="0" algn="l" rtl="0">
              <a:spcBef>
                <a:spcPts val="1000"/>
              </a:spcBef>
              <a:spcAft>
                <a:spcPts val="0"/>
              </a:spcAft>
              <a:buNone/>
            </a:pPr>
            <a:r>
              <a:rPr lang="fi-FI" sz="1400" dirty="0"/>
              <a:t>2. Yritä liittää sanomasi muiden keskustelussa esiin tuomiin seikkoihin. Sinun ei kuitenkaan tarvitse olla samaa mieltä. </a:t>
            </a:r>
            <a:endParaRPr sz="1400" dirty="0"/>
          </a:p>
          <a:p>
            <a:pPr marL="0" lvl="0" indent="0" algn="l" rtl="0">
              <a:spcBef>
                <a:spcPts val="1000"/>
              </a:spcBef>
              <a:spcAft>
                <a:spcPts val="0"/>
              </a:spcAft>
              <a:buNone/>
            </a:pPr>
            <a:r>
              <a:rPr lang="fi-FI" sz="1400" dirty="0"/>
              <a:t>3. Jotta voimme ymmärtää aihetta ja toisiamme paremmin, meidän tulisi puhua omista kokemuksistamme. Tämä tarkoittaa esimerkiksi sitä, että kerromme muille, millaiset tapahtumat ja tilanteet ovat muokanneet näkemyksiämme. Voimme rikastuttaa keskustelua kertomalla aiheeseen liittyvistä ajatuksista, tunteista, havainnoista, muistoista ja mielikuvista.</a:t>
            </a:r>
            <a:endParaRPr sz="1400" dirty="0"/>
          </a:p>
          <a:p>
            <a:pPr marL="0" lvl="0" indent="0" algn="l" rtl="0">
              <a:spcBef>
                <a:spcPts val="1000"/>
              </a:spcBef>
              <a:spcAft>
                <a:spcPts val="0"/>
              </a:spcAft>
              <a:buNone/>
            </a:pPr>
            <a:r>
              <a:rPr lang="fi-FI" sz="1400" dirty="0"/>
              <a:t>4. Kun haluat tietää enemmän jostain asiasta, kysy suoraan muilta heidän näkemyksiään. </a:t>
            </a:r>
            <a:endParaRPr sz="1400" dirty="0"/>
          </a:p>
          <a:p>
            <a:pPr marL="0" lvl="0" indent="0" algn="l" rtl="0">
              <a:spcBef>
                <a:spcPts val="1000"/>
              </a:spcBef>
              <a:spcAft>
                <a:spcPts val="0"/>
              </a:spcAft>
              <a:buNone/>
            </a:pPr>
            <a:r>
              <a:rPr lang="fi-FI" sz="1400" dirty="0"/>
              <a:t>5. On tärkeää etsiä asioita, jotka ovat jääneet huomaamatta. Voimme yrittää yhdessä saada näkyviin asioita, jotka muuten jäisivät jostain syystä piiloon tai eivät muutoin nouse keskustelussa esiin.</a:t>
            </a:r>
          </a:p>
          <a:p>
            <a:pPr marL="0" lvl="0" indent="0" algn="l" rtl="0">
              <a:spcBef>
                <a:spcPts val="1000"/>
              </a:spcBef>
              <a:spcAft>
                <a:spcPts val="0"/>
              </a:spcAft>
              <a:buNone/>
            </a:pPr>
            <a:r>
              <a:rPr lang="fi-FI" sz="1400" dirty="0"/>
              <a:t>Voimmeko sitoutua yhdessä näihin periaatteisiin? </a:t>
            </a:r>
            <a:endParaRPr sz="1400" dirty="0"/>
          </a:p>
          <a:p>
            <a:pPr marL="0" lvl="0" indent="0" algn="l" rtl="0">
              <a:spcBef>
                <a:spcPts val="1000"/>
              </a:spcBef>
              <a:spcAft>
                <a:spcPts val="0"/>
              </a:spcAft>
              <a:buNone/>
            </a:pPr>
            <a:r>
              <a:rPr lang="fi-FI" sz="1400" dirty="0"/>
              <a:t>Hyvä, jatketaan!</a:t>
            </a:r>
            <a:endParaRPr sz="1400" dirty="0"/>
          </a:p>
          <a:p>
            <a:pPr marL="0" lvl="0" indent="0" algn="r" rtl="0">
              <a:spcBef>
                <a:spcPts val="1000"/>
              </a:spcBef>
              <a:spcAft>
                <a:spcPts val="0"/>
              </a:spcAft>
              <a:buNone/>
            </a:pPr>
            <a:r>
              <a:rPr lang="fi-FI" sz="1100" b="1" dirty="0"/>
              <a:t>5 min</a:t>
            </a:r>
            <a:endParaRPr sz="1100" b="1" dirty="0"/>
          </a:p>
        </p:txBody>
      </p:sp>
      <p:sp>
        <p:nvSpPr>
          <p:cNvPr id="304" name="Google Shape;304;p19"/>
          <p:cNvSpPr txBox="1">
            <a:spLocks noGrp="1"/>
          </p:cNvSpPr>
          <p:nvPr>
            <p:ph type="body" idx="3"/>
          </p:nvPr>
        </p:nvSpPr>
        <p:spPr>
          <a:xfrm>
            <a:off x="673200" y="554400"/>
            <a:ext cx="4737900" cy="405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2000" b="1" dirty="0"/>
              <a:t>Dialogin periaatteet</a:t>
            </a:r>
            <a:endParaRPr sz="2000" b="1" dirty="0"/>
          </a:p>
        </p:txBody>
      </p:sp>
      <p:sp>
        <p:nvSpPr>
          <p:cNvPr id="305" name="Google Shape;305;p19"/>
          <p:cNvSpPr txBox="1">
            <a:spLocks noGrp="1"/>
          </p:cNvSpPr>
          <p:nvPr>
            <p:ph type="body" idx="4"/>
          </p:nvPr>
        </p:nvSpPr>
        <p:spPr>
          <a:xfrm>
            <a:off x="6506825" y="-334800"/>
            <a:ext cx="4706400" cy="1689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600"/>
              <a:t>.</a:t>
            </a:r>
            <a:endParaRPr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0"/>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
        <p:nvSpPr>
          <p:cNvPr id="312" name="Google Shape;312;p20"/>
          <p:cNvSpPr txBox="1">
            <a:spLocks noGrp="1"/>
          </p:cNvSpPr>
          <p:nvPr>
            <p:ph type="body" idx="2"/>
          </p:nvPr>
        </p:nvSpPr>
        <p:spPr>
          <a:xfrm>
            <a:off x="6260123" y="501713"/>
            <a:ext cx="5851611" cy="5578576"/>
          </a:xfrm>
          <a:prstGeom prst="rect">
            <a:avLst/>
          </a:prstGeom>
          <a:noFill/>
          <a:ln>
            <a:noFill/>
          </a:ln>
        </p:spPr>
        <p:txBody>
          <a:bodyPr spcFirstLastPara="1" wrap="square" lIns="0" tIns="0" rIns="0" bIns="0" anchor="t" anchorCtr="0">
            <a:noAutofit/>
          </a:bodyPr>
          <a:lstStyle/>
          <a:p>
            <a:pPr marL="0" indent="0">
              <a:lnSpc>
                <a:spcPct val="115000"/>
              </a:lnSpc>
              <a:spcBef>
                <a:spcPts val="0"/>
              </a:spcBef>
              <a:buSzPts val="1100"/>
              <a:buNone/>
            </a:pPr>
            <a:r>
              <a:rPr lang="fi-FI" sz="1200" b="1" dirty="0"/>
              <a:t>Lähdetään liikkeelle virittäytymällä aiheeseen seuraavan tekstin avulla: </a:t>
            </a:r>
          </a:p>
          <a:p>
            <a:pPr marL="114300" indent="0" fontAlgn="base">
              <a:buNone/>
            </a:pPr>
            <a:r>
              <a:rPr lang="fi-FI" sz="1200" b="1" dirty="0"/>
              <a:t>Kuvittele Suomi vuonna 2036</a:t>
            </a:r>
            <a:r>
              <a:rPr lang="fi-FI" sz="1200" dirty="0"/>
              <a:t>. </a:t>
            </a:r>
            <a:r>
              <a:rPr lang="fi-FI" sz="1200" b="1" dirty="0"/>
              <a:t>Millainen on yhteiskunta on vuonna 2036? Miten julkiset palvelut toimivat? Missä asioissa tekoäly, älykkäät järjestelmät ja uudenlaiset teknologiat näkyvät ihmisten elämässä? Millaisia uusia mahdollisuuksia ne ovat avanneet palveluihin, liikkumiseen, asumiseen, terveydenhuoltoon tai muihin arjen tilanteisiin? </a:t>
            </a:r>
          </a:p>
          <a:p>
            <a:pPr marL="114300" indent="0" fontAlgn="base">
              <a:buNone/>
            </a:pPr>
            <a:r>
              <a:rPr lang="fi-FI" sz="1200" b="1" dirty="0"/>
              <a:t>Tekoälymuutos 2036 on koko julkisen hallinnon yhteinen toimintakokonaisuus, jonka tavoitteena on uudistaa toimintatapoja tekoälyaikaan yhteistyössä yli organisaatiorajojen. Tekoälyn tarjoamien mahdollisuuksien ja toimintatapojen uudistamisen avulla pyritään kehittämään palveluita kunnissa, hyvinvointialueilla ja valtionhallinnossa. Keskustelun tarkoituksena on yhdessä pohtia, millaista yhteiskuntaa haluamme rakentaa ja millaisia mahdollisuuksia tekoäly sekä fyysisessä että digitaalisessa ympäristössä voi mahdollistaa ihmisille, palveluille ja yhteiskunnalle.  </a:t>
            </a:r>
          </a:p>
          <a:p>
            <a:pPr marL="114300" indent="0" fontAlgn="base">
              <a:buNone/>
            </a:pPr>
            <a:r>
              <a:rPr lang="fi-FI" sz="1200" b="1" dirty="0"/>
              <a:t>Nyt suuntaamme katseen yhdessä kohti tulevaisuutta. </a:t>
            </a:r>
          </a:p>
          <a:p>
            <a:pPr marL="0" indent="0">
              <a:lnSpc>
                <a:spcPct val="115000"/>
              </a:lnSpc>
              <a:spcBef>
                <a:spcPts val="0"/>
              </a:spcBef>
              <a:buSzPts val="1100"/>
              <a:buNone/>
            </a:pPr>
            <a:endParaRPr lang="fi-FI" sz="1200" b="1" dirty="0"/>
          </a:p>
          <a:p>
            <a:pPr marL="0" indent="0">
              <a:lnSpc>
                <a:spcPct val="115000"/>
              </a:lnSpc>
              <a:spcBef>
                <a:spcPts val="0"/>
              </a:spcBef>
              <a:buSzPts val="1100"/>
              <a:buNone/>
            </a:pPr>
            <a:r>
              <a:rPr lang="fi-FI" sz="1200" i="1" dirty="0"/>
              <a:t>Voit käyttää jotakin ajankohtaista artikkelia, uutista, tutkimusta, kappaletta tai muuta aiheeseen liittyvää materiaalia, joka sopii osallistujaryhmällesi ja virittää keskustelun sen avulla. Tai voit muokata tekstiä siten, että se sopii osallistujaryhmälle.</a:t>
            </a:r>
            <a:r>
              <a:rPr lang="fi-FI" sz="1100" b="1" dirty="0"/>
              <a:t>				                  2 min</a:t>
            </a:r>
            <a:endParaRPr sz="1100" b="1" dirty="0"/>
          </a:p>
          <a:p>
            <a:pPr marL="0" lvl="0" indent="0" algn="l" rtl="0">
              <a:lnSpc>
                <a:spcPct val="110000"/>
              </a:lnSpc>
              <a:spcBef>
                <a:spcPts val="0"/>
              </a:spcBef>
              <a:spcAft>
                <a:spcPts val="0"/>
              </a:spcAft>
              <a:buClr>
                <a:schemeClr val="dk1"/>
              </a:buClr>
              <a:buSzPts val="1600"/>
              <a:buNone/>
            </a:pPr>
            <a:endParaRPr sz="1100" dirty="0"/>
          </a:p>
        </p:txBody>
      </p:sp>
      <p:sp>
        <p:nvSpPr>
          <p:cNvPr id="314" name="Google Shape;314;p20"/>
          <p:cNvSpPr txBox="1">
            <a:spLocks noGrp="1"/>
          </p:cNvSpPr>
          <p:nvPr>
            <p:ph type="body" idx="4"/>
          </p:nvPr>
        </p:nvSpPr>
        <p:spPr>
          <a:xfrm>
            <a:off x="6260123" y="119160"/>
            <a:ext cx="5009050" cy="25559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Virittäytyminen</a:t>
            </a:r>
            <a:endParaRPr sz="1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0">
          <a:extLst>
            <a:ext uri="{FF2B5EF4-FFF2-40B4-BE49-F238E27FC236}">
              <a16:creationId xmlns:a16="http://schemas.microsoft.com/office/drawing/2014/main" id="{C89BB47C-907A-E08D-0C8E-9E130F6A3888}"/>
            </a:ext>
          </a:extLst>
        </p:cNvPr>
        <p:cNvGrpSpPr/>
        <p:nvPr/>
      </p:nvGrpSpPr>
      <p:grpSpPr>
        <a:xfrm>
          <a:off x="0" y="0"/>
          <a:ext cx="0" cy="0"/>
          <a:chOff x="0" y="0"/>
          <a:chExt cx="0" cy="0"/>
        </a:xfrm>
      </p:grpSpPr>
      <p:sp>
        <p:nvSpPr>
          <p:cNvPr id="312" name="Google Shape;312;p20">
            <a:extLst>
              <a:ext uri="{FF2B5EF4-FFF2-40B4-BE49-F238E27FC236}">
                <a16:creationId xmlns:a16="http://schemas.microsoft.com/office/drawing/2014/main" id="{15232024-3821-8AB9-7C76-C36B09E707DE}"/>
              </a:ext>
            </a:extLst>
          </p:cNvPr>
          <p:cNvSpPr txBox="1">
            <a:spLocks noGrp="1"/>
          </p:cNvSpPr>
          <p:nvPr>
            <p:ph type="body" idx="2"/>
          </p:nvPr>
        </p:nvSpPr>
        <p:spPr>
          <a:xfrm>
            <a:off x="6388550" y="861645"/>
            <a:ext cx="5284650" cy="5201529"/>
          </a:xfrm>
          <a:prstGeom prst="rect">
            <a:avLst/>
          </a:prstGeom>
          <a:noFill/>
          <a:ln>
            <a:noFill/>
          </a:ln>
        </p:spPr>
        <p:txBody>
          <a:bodyPr spcFirstLastPara="1" wrap="square" lIns="0" tIns="0" rIns="0" bIns="0" anchor="t" anchorCtr="0">
            <a:noAutofit/>
          </a:bodyPr>
          <a:lstStyle/>
          <a:p>
            <a:pPr marL="0" indent="0">
              <a:lnSpc>
                <a:spcPct val="115000"/>
              </a:lnSpc>
              <a:spcBef>
                <a:spcPts val="0"/>
              </a:spcBef>
              <a:buSzPts val="1100"/>
              <a:buNone/>
            </a:pPr>
            <a:r>
              <a:rPr lang="fi-FI" sz="1500" i="1" dirty="0">
                <a:highlight>
                  <a:srgbClr val="FFFFFF"/>
                </a:highlight>
              </a:rPr>
              <a:t>Virittäytymismateriaalin esittämisen jälkeen j</a:t>
            </a:r>
            <a:r>
              <a:rPr lang="fi-FI" sz="1500" i="1" dirty="0"/>
              <a:t>aa ryhmä pareihin/pienryhmiin jos teitä on useita. Kerro selkeästi, miten jakaudutaan. Jos ryhmässä on vain 3-5 henkilöä, voitte käsitellä ensimmäiset ajatukset koko ryhmän kesken. </a:t>
            </a:r>
          </a:p>
          <a:p>
            <a:pPr marL="0" indent="0">
              <a:lnSpc>
                <a:spcPct val="115000"/>
              </a:lnSpc>
              <a:spcBef>
                <a:spcPts val="0"/>
              </a:spcBef>
              <a:buSzPts val="1100"/>
              <a:buNone/>
            </a:pPr>
            <a:endParaRPr lang="fi-FI" sz="1500" i="1" dirty="0">
              <a:highlight>
                <a:srgbClr val="FFFFFF"/>
              </a:highlight>
            </a:endParaRPr>
          </a:p>
          <a:p>
            <a:pPr marL="0" lvl="0" indent="0">
              <a:lnSpc>
                <a:spcPct val="115000"/>
              </a:lnSpc>
              <a:spcBef>
                <a:spcPts val="0"/>
              </a:spcBef>
              <a:buSzPts val="1100"/>
              <a:buNone/>
            </a:pPr>
            <a:r>
              <a:rPr lang="fi-FI" sz="1500" i="1" dirty="0">
                <a:highlight>
                  <a:srgbClr val="FFFFFF"/>
                </a:highlight>
              </a:rPr>
              <a:t>Aloituskysymys: </a:t>
            </a:r>
            <a:r>
              <a:rPr lang="fi-FI" sz="1500" b="1" i="1" dirty="0">
                <a:highlight>
                  <a:srgbClr val="FFFFFF"/>
                </a:highlight>
              </a:rPr>
              <a:t> </a:t>
            </a:r>
            <a:r>
              <a:rPr lang="fi-FI" sz="1500" b="1" dirty="0">
                <a:solidFill>
                  <a:schemeClr val="tx1"/>
                </a:solidFill>
                <a:highlight>
                  <a:srgbClr val="FFFFFF"/>
                </a:highlight>
              </a:rPr>
              <a:t>Kertokaa parille jokin omakohtainen kokemus – ajatus, tunne, mielikuva - joka heräsi alustuksesta liittyen kestävään kotimaahan ja tekoälyyn?</a:t>
            </a:r>
          </a:p>
          <a:p>
            <a:pPr marL="0" lvl="0" indent="0" algn="l" rtl="0">
              <a:lnSpc>
                <a:spcPct val="115000"/>
              </a:lnSpc>
              <a:spcBef>
                <a:spcPts val="0"/>
              </a:spcBef>
              <a:spcAft>
                <a:spcPts val="0"/>
              </a:spcAft>
              <a:buClr>
                <a:schemeClr val="dk1"/>
              </a:buClr>
              <a:buSzPts val="1100"/>
              <a:buFont typeface="Arial"/>
              <a:buNone/>
            </a:pPr>
            <a:endParaRPr lang="fi-FI" sz="1500" i="1" dirty="0">
              <a:highlight>
                <a:srgbClr val="FFFFFF"/>
              </a:highlight>
            </a:endParaRPr>
          </a:p>
          <a:p>
            <a:pPr marL="0" indent="0">
              <a:lnSpc>
                <a:spcPct val="115000"/>
              </a:lnSpc>
              <a:spcBef>
                <a:spcPts val="0"/>
              </a:spcBef>
              <a:buSzPts val="1100"/>
              <a:buNone/>
            </a:pPr>
            <a:r>
              <a:rPr lang="fi-FI" sz="1500" dirty="0"/>
              <a:t>Pitäkää huoli, että molemmat pääsevät ääneen.</a:t>
            </a:r>
            <a:endParaRPr lang="fi-FI" sz="1500" i="1"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fi-FI" sz="1500" b="1" dirty="0">
              <a:solidFill>
                <a:srgbClr val="FF0000"/>
              </a:solidFill>
            </a:endParaRPr>
          </a:p>
          <a:p>
            <a:pPr marL="0" lvl="0" indent="0" algn="l" rtl="0">
              <a:lnSpc>
                <a:spcPct val="110000"/>
              </a:lnSpc>
              <a:spcBef>
                <a:spcPts val="0"/>
              </a:spcBef>
              <a:spcAft>
                <a:spcPts val="0"/>
              </a:spcAft>
              <a:buClr>
                <a:schemeClr val="dk1"/>
              </a:buClr>
              <a:buSzPts val="1600"/>
              <a:buNone/>
            </a:pPr>
            <a:r>
              <a:rPr lang="fi-FI" sz="1500" dirty="0"/>
              <a:t>Tähän on aikaa kolme minuuttia. Voitte aloittaa…</a:t>
            </a:r>
          </a:p>
          <a:p>
            <a:pPr marL="0" lvl="0" indent="0" algn="l" rtl="0">
              <a:lnSpc>
                <a:spcPct val="110000"/>
              </a:lnSpc>
              <a:spcBef>
                <a:spcPts val="0"/>
              </a:spcBef>
              <a:spcAft>
                <a:spcPts val="0"/>
              </a:spcAft>
              <a:buClr>
                <a:schemeClr val="dk1"/>
              </a:buClr>
              <a:buSzPts val="1600"/>
              <a:buNone/>
            </a:pPr>
            <a:r>
              <a:rPr lang="fi-FI" sz="1500" dirty="0"/>
              <a:t>… Nyt on aika lopettaa.</a:t>
            </a:r>
            <a:r>
              <a:rPr lang="fi-FI" sz="1400" dirty="0"/>
              <a:t>		                </a:t>
            </a:r>
            <a:endParaRPr lang="fi-FI" sz="1400" b="1" dirty="0"/>
          </a:p>
          <a:p>
            <a:pPr marL="0" lvl="0" indent="0" algn="l" rtl="0">
              <a:lnSpc>
                <a:spcPct val="110000"/>
              </a:lnSpc>
              <a:spcBef>
                <a:spcPts val="0"/>
              </a:spcBef>
              <a:spcAft>
                <a:spcPts val="0"/>
              </a:spcAft>
              <a:buClr>
                <a:schemeClr val="dk1"/>
              </a:buClr>
              <a:buSzPts val="1600"/>
              <a:buNone/>
            </a:pPr>
            <a:r>
              <a:rPr lang="fi-FI" sz="1400" b="1" dirty="0"/>
              <a:t>					     3 min</a:t>
            </a:r>
            <a:endParaRPr sz="1100" b="1" dirty="0"/>
          </a:p>
          <a:p>
            <a:pPr marL="0" lvl="0" indent="0" algn="l" rtl="0">
              <a:lnSpc>
                <a:spcPct val="110000"/>
              </a:lnSpc>
              <a:spcBef>
                <a:spcPts val="0"/>
              </a:spcBef>
              <a:spcAft>
                <a:spcPts val="0"/>
              </a:spcAft>
              <a:buClr>
                <a:schemeClr val="dk1"/>
              </a:buClr>
              <a:buSzPts val="1600"/>
              <a:buNone/>
            </a:pPr>
            <a:endParaRPr sz="1100" dirty="0"/>
          </a:p>
        </p:txBody>
      </p:sp>
      <p:sp>
        <p:nvSpPr>
          <p:cNvPr id="314" name="Google Shape;314;p20">
            <a:extLst>
              <a:ext uri="{FF2B5EF4-FFF2-40B4-BE49-F238E27FC236}">
                <a16:creationId xmlns:a16="http://schemas.microsoft.com/office/drawing/2014/main" id="{3AFCC91A-87B5-A212-9028-8E46E8189532}"/>
              </a:ext>
            </a:extLst>
          </p:cNvPr>
          <p:cNvSpPr txBox="1">
            <a:spLocks noGrp="1"/>
          </p:cNvSpPr>
          <p:nvPr>
            <p:ph type="body" idx="4"/>
          </p:nvPr>
        </p:nvSpPr>
        <p:spPr>
          <a:xfrm>
            <a:off x="6388550" y="272785"/>
            <a:ext cx="500905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Virittäytyminen -  pariporina</a:t>
            </a:r>
            <a:endParaRPr sz="1800" b="1" dirty="0"/>
          </a:p>
        </p:txBody>
      </p:sp>
      <p:sp>
        <p:nvSpPr>
          <p:cNvPr id="6" name="Google Shape;311;p20">
            <a:extLst>
              <a:ext uri="{FF2B5EF4-FFF2-40B4-BE49-F238E27FC236}">
                <a16:creationId xmlns:a16="http://schemas.microsoft.com/office/drawing/2014/main" id="{F4FA1526-71A7-8E25-054C-A37B823BBA24}"/>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spcBef>
                <a:spcPts val="0"/>
              </a:spcBef>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extLst>
      <p:ext uri="{BB962C8B-B14F-4D97-AF65-F5344CB8AC3E}">
        <p14:creationId xmlns:p14="http://schemas.microsoft.com/office/powerpoint/2010/main" val="365975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2"/>
          <p:cNvSpPr txBox="1">
            <a:spLocks noGrp="1"/>
          </p:cNvSpPr>
          <p:nvPr>
            <p:ph type="body" idx="2"/>
          </p:nvPr>
        </p:nvSpPr>
        <p:spPr>
          <a:xfrm>
            <a:off x="6526350" y="924000"/>
            <a:ext cx="5431188" cy="4934425"/>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Kertokaa lyhyesti, mistä juttelitte parin kanssa/pienryhmiin ja mitä ajatuksia heräsi. </a:t>
            </a:r>
          </a:p>
          <a:p>
            <a:pPr marL="0" lvl="0" indent="0" algn="l" rtl="0">
              <a:lnSpc>
                <a:spcPct val="110000"/>
              </a:lnSpc>
              <a:spcBef>
                <a:spcPts val="0"/>
              </a:spcBef>
              <a:spcAft>
                <a:spcPts val="0"/>
              </a:spcAft>
              <a:buClr>
                <a:schemeClr val="dk1"/>
              </a:buClr>
              <a:buSzPts val="1600"/>
              <a:buNone/>
            </a:pPr>
            <a:endParaRPr lang="fi-FI" sz="1500" b="1" dirty="0">
              <a:highlight>
                <a:srgbClr val="FFFFFF"/>
              </a:highlight>
            </a:endParaRPr>
          </a:p>
          <a:p>
            <a:pPr marL="0" lvl="0" indent="0" algn="l" rtl="0">
              <a:lnSpc>
                <a:spcPct val="110000"/>
              </a:lnSpc>
              <a:spcBef>
                <a:spcPts val="0"/>
              </a:spcBef>
              <a:spcAft>
                <a:spcPts val="0"/>
              </a:spcAft>
              <a:buClr>
                <a:schemeClr val="dk1"/>
              </a:buClr>
              <a:buSzPts val="1600"/>
              <a:buNone/>
            </a:pPr>
            <a:r>
              <a:rPr lang="fi-FI" sz="1500" dirty="0"/>
              <a:t>Kuka aloittaa ja kertoo siitä, mistä puhuitte?</a:t>
            </a:r>
            <a:endParaRPr sz="1500" dirty="0"/>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500" dirty="0"/>
              <a:t>Mitä muita kokemuksia nousi esiin? </a:t>
            </a:r>
            <a:endParaRPr sz="1500" dirty="0"/>
          </a:p>
          <a:p>
            <a:pPr marL="0" lvl="0" indent="0" algn="l" rtl="0">
              <a:lnSpc>
                <a:spcPct val="110000"/>
              </a:lnSpc>
              <a:spcBef>
                <a:spcPts val="0"/>
              </a:spcBef>
              <a:spcAft>
                <a:spcPts val="0"/>
              </a:spcAft>
              <a:buClr>
                <a:schemeClr val="dk1"/>
              </a:buClr>
              <a:buSzPts val="1600"/>
              <a:buNone/>
            </a:pPr>
            <a:endParaRPr lang="fi-FI" sz="1500" i="1" dirty="0"/>
          </a:p>
          <a:p>
            <a:pPr marL="0" indent="0">
              <a:spcBef>
                <a:spcPts val="0"/>
              </a:spcBef>
              <a:buSzPts val="1600"/>
              <a:buNone/>
            </a:pPr>
            <a:r>
              <a:rPr lang="fi-FI" sz="1500" i="1" dirty="0"/>
              <a:t>-&gt; Tässä vaiheessa kannattaa kysyä jokaiselta osallistujalta jotakin ja siten viestiä, että jokaisen osallistuminen dialogiin on tärkeää. Jatkossa keskustelu voi olla vapaampaa</a:t>
            </a:r>
          </a:p>
          <a:p>
            <a:pPr marL="0" lvl="0" indent="0" algn="l" rtl="0">
              <a:lnSpc>
                <a:spcPct val="110000"/>
              </a:lnSpc>
              <a:spcBef>
                <a:spcPts val="0"/>
              </a:spcBef>
              <a:spcAft>
                <a:spcPts val="0"/>
              </a:spcAft>
              <a:buClr>
                <a:schemeClr val="dk1"/>
              </a:buClr>
              <a:buSzPts val="1600"/>
              <a:buNone/>
            </a:pPr>
            <a:endParaRPr lang="fi-FI" sz="1500" i="1" dirty="0"/>
          </a:p>
          <a:p>
            <a:pPr marL="0" indent="0">
              <a:spcBef>
                <a:spcPts val="0"/>
              </a:spcBef>
              <a:buSzPts val="1600"/>
              <a:buNone/>
            </a:pPr>
            <a:r>
              <a:rPr lang="fi-FI" sz="1500" i="1" dirty="0"/>
              <a:t>Parien jälkeen jatkakaa keskustelua yhdessä: </a:t>
            </a:r>
            <a:r>
              <a:rPr lang="fi-FI" sz="1500" dirty="0"/>
              <a:t>Nyt kun olette kuunnelleet toisianne, millaisia ajatuksia/tuntemuksia, mahdollisia kysymyksiä on herännyt? </a:t>
            </a:r>
          </a:p>
          <a:p>
            <a:pPr marL="0" lvl="0" indent="0" algn="l" rtl="0">
              <a:lnSpc>
                <a:spcPct val="110000"/>
              </a:lnSpc>
              <a:spcBef>
                <a:spcPts val="0"/>
              </a:spcBef>
              <a:spcAft>
                <a:spcPts val="0"/>
              </a:spcAft>
              <a:buClr>
                <a:schemeClr val="dk1"/>
              </a:buClr>
              <a:buSzPts val="1600"/>
              <a:buNone/>
            </a:pPr>
            <a:endParaRPr sz="1500" i="1" dirty="0"/>
          </a:p>
          <a:p>
            <a:pPr marL="0" lvl="0" indent="0" algn="l" rtl="0">
              <a:lnSpc>
                <a:spcPct val="110000"/>
              </a:lnSpc>
              <a:spcBef>
                <a:spcPts val="0"/>
              </a:spcBef>
              <a:spcAft>
                <a:spcPts val="0"/>
              </a:spcAft>
              <a:buClr>
                <a:schemeClr val="dk1"/>
              </a:buClr>
              <a:buSzPts val="1600"/>
              <a:buNone/>
            </a:pPr>
            <a:r>
              <a:rPr lang="fi-FI" sz="1500" dirty="0"/>
              <a:t>Nostitte esiin ainakin seuraavia asioita: </a:t>
            </a:r>
            <a:r>
              <a:rPr lang="fi-FI" sz="1500" i="1" dirty="0"/>
              <a:t>kokoa joitakin esiin nousseita teemoja</a:t>
            </a:r>
            <a:endParaRPr sz="1500" i="1" dirty="0"/>
          </a:p>
          <a:p>
            <a:pPr marL="0" lvl="0" indent="0" algn="l" rtl="0">
              <a:lnSpc>
                <a:spcPct val="110000"/>
              </a:lnSpc>
              <a:spcBef>
                <a:spcPts val="0"/>
              </a:spcBef>
              <a:spcAft>
                <a:spcPts val="0"/>
              </a:spcAft>
              <a:buClr>
                <a:schemeClr val="dk1"/>
              </a:buClr>
              <a:buSzPts val="1600"/>
              <a:buNone/>
            </a:pPr>
            <a:endParaRPr sz="1400" i="1" dirty="0"/>
          </a:p>
          <a:p>
            <a:pPr marL="0" lvl="0" indent="0" algn="r" rtl="0">
              <a:lnSpc>
                <a:spcPct val="110000"/>
              </a:lnSpc>
              <a:spcBef>
                <a:spcPts val="0"/>
              </a:spcBef>
              <a:spcAft>
                <a:spcPts val="0"/>
              </a:spcAft>
              <a:buClr>
                <a:schemeClr val="dk1"/>
              </a:buClr>
              <a:buSzPts val="1600"/>
              <a:buNone/>
            </a:pPr>
            <a:r>
              <a:rPr lang="fi-FI" sz="1300" b="1" dirty="0"/>
              <a:t>20 min</a:t>
            </a:r>
            <a:endParaRPr sz="1300" b="1" dirty="0"/>
          </a:p>
          <a:p>
            <a:pPr marL="0" lvl="0" indent="0" algn="r"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dirty="0"/>
          </a:p>
        </p:txBody>
      </p:sp>
      <p:sp>
        <p:nvSpPr>
          <p:cNvPr id="332" name="Google Shape;332;p22"/>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Yhteinen keskustelu</a:t>
            </a:r>
            <a:endParaRPr sz="1800" b="1" dirty="0"/>
          </a:p>
        </p:txBody>
      </p:sp>
      <p:sp>
        <p:nvSpPr>
          <p:cNvPr id="6" name="Google Shape;311;p20">
            <a:extLst>
              <a:ext uri="{FF2B5EF4-FFF2-40B4-BE49-F238E27FC236}">
                <a16:creationId xmlns:a16="http://schemas.microsoft.com/office/drawing/2014/main" id="{67209484-F4D6-090F-C8EC-7667D844AEC4}"/>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b="1" dirty="0"/>
              <a:t>55 	Yhteinen keskustelu (sis. tauko)</a:t>
            </a:r>
            <a:endParaRPr sz="1400" b="1"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spcBef>
                <a:spcPts val="0"/>
              </a:spcBef>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9" name="Google Shape;339;p23"/>
          <p:cNvSpPr txBox="1">
            <a:spLocks noGrp="1"/>
          </p:cNvSpPr>
          <p:nvPr>
            <p:ph type="body" idx="2"/>
          </p:nvPr>
        </p:nvSpPr>
        <p:spPr>
          <a:xfrm>
            <a:off x="6333565" y="862324"/>
            <a:ext cx="5607423" cy="513506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600"/>
              <a:buNone/>
            </a:pPr>
            <a:r>
              <a:rPr lang="fi-FI" sz="1400" i="1" dirty="0"/>
              <a:t>Pyri tarttumaan niihin aiheisiin, jotka nousevat esiin keskustelussa. Muotoile niiden pohjalta lisäkysymyksiä. Keskustelun on hyvä antaa edetä omalla painollaan ja välttää sen muuttumista haastatteluksi</a:t>
            </a:r>
            <a:r>
              <a:rPr lang="fi-FI" sz="1400" dirty="0"/>
              <a:t>. </a:t>
            </a:r>
          </a:p>
          <a:p>
            <a:pPr marL="0" lvl="0" indent="0" algn="l" rtl="0">
              <a:lnSpc>
                <a:spcPct val="100000"/>
              </a:lnSpc>
              <a:spcBef>
                <a:spcPts val="0"/>
              </a:spcBef>
              <a:spcAft>
                <a:spcPts val="0"/>
              </a:spcAft>
              <a:buClr>
                <a:schemeClr val="dk1"/>
              </a:buClr>
              <a:buSzPts val="1600"/>
              <a:buNone/>
            </a:pPr>
            <a:endParaRPr lang="fi-FI" sz="1400" dirty="0"/>
          </a:p>
          <a:p>
            <a:pPr marL="0" indent="0">
              <a:lnSpc>
                <a:spcPct val="100000"/>
              </a:lnSpc>
              <a:spcBef>
                <a:spcPts val="0"/>
              </a:spcBef>
              <a:buSzPts val="1600"/>
              <a:buNone/>
            </a:pPr>
            <a:r>
              <a:rPr lang="fi-FI" sz="1400" i="1" dirty="0"/>
              <a:t>Muokkaa kysymykset kohderyhmällesi, alueellesi tai organisaatiollesi sopivaksi. Hyödynnä kysymyksen jälkeen tarvittaessa yksilömietintää tai pariporinaa.</a:t>
            </a:r>
          </a:p>
          <a:p>
            <a:pPr marL="0" lvl="0" indent="0" algn="l" rtl="0">
              <a:lnSpc>
                <a:spcPct val="100000"/>
              </a:lnSpc>
              <a:spcBef>
                <a:spcPts val="0"/>
              </a:spcBef>
              <a:spcAft>
                <a:spcPts val="0"/>
              </a:spcAft>
              <a:buClr>
                <a:schemeClr val="dk1"/>
              </a:buClr>
              <a:buSzPts val="1600"/>
              <a:buNone/>
            </a:pPr>
            <a:endParaRPr lang="fi-FI" sz="1400" dirty="0"/>
          </a:p>
          <a:p>
            <a:pPr marL="0" indent="0">
              <a:lnSpc>
                <a:spcPct val="100000"/>
              </a:lnSpc>
              <a:spcBef>
                <a:spcPts val="0"/>
              </a:spcBef>
              <a:buSzPts val="1600"/>
              <a:buNone/>
            </a:pPr>
            <a:r>
              <a:rPr lang="fi-FI" sz="1400" i="1" dirty="0"/>
              <a:t>Mahdolliset lisäkysymykset (lisää seuraavalla dialle, valitse sopivimmat):</a:t>
            </a:r>
          </a:p>
          <a:p>
            <a:pPr marL="0" indent="0">
              <a:lnSpc>
                <a:spcPct val="100000"/>
              </a:lnSpc>
              <a:spcBef>
                <a:spcPts val="0"/>
              </a:spcBef>
              <a:buSzPts val="1600"/>
              <a:buNone/>
            </a:pPr>
            <a:endParaRPr lang="fi-FI" sz="1400" b="1" i="1" dirty="0">
              <a:solidFill>
                <a:schemeClr val="tx1"/>
              </a:solidFill>
            </a:endParaRPr>
          </a:p>
          <a:p>
            <a:pPr marL="285750" indent="-285750">
              <a:lnSpc>
                <a:spcPct val="100000"/>
              </a:lnSpc>
              <a:spcBef>
                <a:spcPts val="0"/>
              </a:spcBef>
              <a:buSzPts val="1600"/>
            </a:pPr>
            <a:r>
              <a:rPr lang="fi-FI" sz="1400" b="1" dirty="0">
                <a:solidFill>
                  <a:schemeClr val="tx1"/>
                </a:solidFill>
              </a:rPr>
              <a:t>Mitä odotat tekoälyä hyödyntäviltä palveluilta tulevaisuudessa? </a:t>
            </a:r>
          </a:p>
          <a:p>
            <a:pPr marL="285750" indent="-285750">
              <a:lnSpc>
                <a:spcPct val="100000"/>
              </a:lnSpc>
              <a:spcBef>
                <a:spcPts val="0"/>
              </a:spcBef>
              <a:buSzPts val="1600"/>
            </a:pPr>
            <a:r>
              <a:rPr lang="fi-FI" sz="1400" b="1" dirty="0">
                <a:solidFill>
                  <a:schemeClr val="tx1"/>
                </a:solidFill>
              </a:rPr>
              <a:t>Missä tilanteissa tekoäly voisi toimia hyvänä apuna, ja missä asioissa ihmisen kohtaaminen on edelleen välttämätöntä?  </a:t>
            </a:r>
          </a:p>
          <a:p>
            <a:pPr marL="285750" indent="-285750">
              <a:lnSpc>
                <a:spcPct val="100000"/>
              </a:lnSpc>
              <a:spcBef>
                <a:spcPts val="0"/>
              </a:spcBef>
              <a:buSzPts val="1600"/>
            </a:pPr>
            <a:r>
              <a:rPr lang="fi-FI" sz="1400" b="1" dirty="0">
                <a:solidFill>
                  <a:schemeClr val="tx1"/>
                </a:solidFill>
              </a:rPr>
              <a:t>Miten varmistetaan, että muutos toteutetaan reilusti, ihmiset huomioon ottaen sekä luottamusta vahvistaen? </a:t>
            </a:r>
          </a:p>
          <a:p>
            <a:pPr marL="285750" indent="-285750">
              <a:lnSpc>
                <a:spcPct val="100000"/>
              </a:lnSpc>
              <a:spcBef>
                <a:spcPts val="0"/>
              </a:spcBef>
              <a:buSzPts val="1600"/>
            </a:pPr>
            <a:r>
              <a:rPr lang="fi-FI" sz="1400" b="1" dirty="0">
                <a:solidFill>
                  <a:schemeClr val="tx1"/>
                </a:solidFill>
              </a:rPr>
              <a:t>Miten kansalaisten pitäisi voida vaikuttaa tekoälyn käyttöön julkisissa palveluissa? </a:t>
            </a:r>
          </a:p>
          <a:p>
            <a:pPr marL="285750" indent="-285750">
              <a:lnSpc>
                <a:spcPct val="100000"/>
              </a:lnSpc>
              <a:spcBef>
                <a:spcPts val="0"/>
              </a:spcBef>
              <a:buSzPts val="1600"/>
            </a:pPr>
            <a:r>
              <a:rPr lang="fi-FI" sz="1400" b="1" dirty="0">
                <a:solidFill>
                  <a:schemeClr val="tx1"/>
                </a:solidFill>
              </a:rPr>
              <a:t>Millaista tukea tai opastusta tarvitsisit tekoälypalveluiden käyttämiseen? </a:t>
            </a:r>
          </a:p>
          <a:p>
            <a:pPr marL="285750" indent="-285750">
              <a:lnSpc>
                <a:spcPct val="100000"/>
              </a:lnSpc>
              <a:spcBef>
                <a:spcPts val="0"/>
              </a:spcBef>
              <a:buSzPts val="1600"/>
            </a:pPr>
            <a:endParaRPr lang="fi-FI" sz="1400" b="1" dirty="0">
              <a:solidFill>
                <a:schemeClr val="tx1"/>
              </a:solidFill>
            </a:endParaRPr>
          </a:p>
          <a:p>
            <a:pPr marL="457200" lvl="0" indent="0" algn="r" rtl="0">
              <a:lnSpc>
                <a:spcPct val="115000"/>
              </a:lnSpc>
              <a:spcBef>
                <a:spcPts val="1000"/>
              </a:spcBef>
              <a:spcAft>
                <a:spcPts val="0"/>
              </a:spcAft>
              <a:buNone/>
            </a:pPr>
            <a:r>
              <a:rPr lang="fi-FI" sz="1400" dirty="0">
                <a:highlight>
                  <a:srgbClr val="FFFFFF"/>
                </a:highlight>
              </a:rPr>
              <a:t>                   	</a:t>
            </a:r>
            <a:r>
              <a:rPr lang="fi-FI" sz="1400" b="1" dirty="0">
                <a:highlight>
                  <a:srgbClr val="FFFFFF"/>
                </a:highlight>
              </a:rPr>
              <a:t>65  min, sis. mahdollinen tauko</a:t>
            </a:r>
            <a:endParaRPr sz="1400" b="1" dirty="0">
              <a:highlight>
                <a:srgbClr val="FFFFFF"/>
              </a:highlight>
            </a:endParaRPr>
          </a:p>
          <a:p>
            <a:pPr marL="0" lvl="0" indent="0" algn="l" rtl="0">
              <a:lnSpc>
                <a:spcPct val="150000"/>
              </a:lnSpc>
              <a:spcBef>
                <a:spcPts val="1000"/>
              </a:spcBef>
              <a:spcAft>
                <a:spcPts val="0"/>
              </a:spcAft>
              <a:buClr>
                <a:schemeClr val="dk1"/>
              </a:buClr>
              <a:buSzPts val="1100"/>
              <a:buNone/>
            </a:pPr>
            <a:endParaRPr sz="1300" dirty="0">
              <a:highlight>
                <a:srgbClr val="FFFFFF"/>
              </a:highlight>
              <a:latin typeface="Arial"/>
              <a:ea typeface="Arial"/>
              <a:cs typeface="Arial"/>
              <a:sym typeface="Arial"/>
            </a:endParaRPr>
          </a:p>
          <a:p>
            <a:pPr marL="0" lvl="0" indent="0" algn="l" rtl="0">
              <a:lnSpc>
                <a:spcPct val="150000"/>
              </a:lnSpc>
              <a:spcBef>
                <a:spcPts val="0"/>
              </a:spcBef>
              <a:spcAft>
                <a:spcPts val="0"/>
              </a:spcAft>
              <a:buClr>
                <a:schemeClr val="dk1"/>
              </a:buClr>
              <a:buSzPts val="1100"/>
              <a:buFont typeface="Arial"/>
              <a:buNone/>
            </a:pPr>
            <a:endParaRPr sz="1100" dirty="0">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r"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dirty="0"/>
          </a:p>
        </p:txBody>
      </p:sp>
      <p:sp>
        <p:nvSpPr>
          <p:cNvPr id="341" name="Google Shape;341;p23"/>
          <p:cNvSpPr txBox="1">
            <a:spLocks noGrp="1"/>
          </p:cNvSpPr>
          <p:nvPr>
            <p:ph type="body" idx="4"/>
          </p:nvPr>
        </p:nvSpPr>
        <p:spPr>
          <a:xfrm>
            <a:off x="6333565" y="491013"/>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Yhteinen keskustelu jatkuu (1/2)</a:t>
            </a:r>
            <a:endParaRPr sz="1800" b="1" dirty="0"/>
          </a:p>
        </p:txBody>
      </p:sp>
      <p:sp>
        <p:nvSpPr>
          <p:cNvPr id="4" name="Google Shape;311;p20">
            <a:extLst>
              <a:ext uri="{FF2B5EF4-FFF2-40B4-BE49-F238E27FC236}">
                <a16:creationId xmlns:a16="http://schemas.microsoft.com/office/drawing/2014/main" id="{F98F2544-DD4F-A19C-2EB2-F947EB0392BC}"/>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b="1" dirty="0"/>
              <a:t>55 	Yhteinen keskustelu (sis. tauko)</a:t>
            </a:r>
            <a:endParaRPr sz="1400" b="1"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spcBef>
                <a:spcPts val="0"/>
              </a:spcBef>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7">
          <a:extLst>
            <a:ext uri="{FF2B5EF4-FFF2-40B4-BE49-F238E27FC236}">
              <a16:creationId xmlns:a16="http://schemas.microsoft.com/office/drawing/2014/main" id="{1DEFA1DA-3E71-AA10-BDC6-AE0FD15D67C6}"/>
            </a:ext>
          </a:extLst>
        </p:cNvPr>
        <p:cNvGrpSpPr/>
        <p:nvPr/>
      </p:nvGrpSpPr>
      <p:grpSpPr>
        <a:xfrm>
          <a:off x="0" y="0"/>
          <a:ext cx="0" cy="0"/>
          <a:chOff x="0" y="0"/>
          <a:chExt cx="0" cy="0"/>
        </a:xfrm>
      </p:grpSpPr>
      <p:sp>
        <p:nvSpPr>
          <p:cNvPr id="339" name="Google Shape;339;p23">
            <a:extLst>
              <a:ext uri="{FF2B5EF4-FFF2-40B4-BE49-F238E27FC236}">
                <a16:creationId xmlns:a16="http://schemas.microsoft.com/office/drawing/2014/main" id="{873DDED6-F11C-78F2-27B1-D41433AC922B}"/>
              </a:ext>
            </a:extLst>
          </p:cNvPr>
          <p:cNvSpPr txBox="1">
            <a:spLocks noGrp="1"/>
          </p:cNvSpPr>
          <p:nvPr>
            <p:ph type="body" idx="2"/>
          </p:nvPr>
        </p:nvSpPr>
        <p:spPr>
          <a:xfrm>
            <a:off x="6228022" y="501713"/>
            <a:ext cx="5693800" cy="5135063"/>
          </a:xfrm>
          <a:prstGeom prst="rect">
            <a:avLst/>
          </a:prstGeom>
          <a:noFill/>
          <a:ln>
            <a:noFill/>
          </a:ln>
        </p:spPr>
        <p:txBody>
          <a:bodyPr spcFirstLastPara="1" wrap="square" lIns="0" tIns="0" rIns="0" bIns="0" anchor="t" anchorCtr="0">
            <a:noAutofit/>
          </a:bodyPr>
          <a:lstStyle/>
          <a:p>
            <a:pPr marL="0" indent="0">
              <a:lnSpc>
                <a:spcPct val="100000"/>
              </a:lnSpc>
              <a:spcBef>
                <a:spcPts val="0"/>
              </a:spcBef>
              <a:buSzPts val="1600"/>
              <a:buNone/>
            </a:pPr>
            <a:r>
              <a:rPr lang="fi-FI" sz="1400" i="1" dirty="0"/>
              <a:t>Kaikkia kysymyksiä ei tarvitse käydä läpi yhdessä keskustelussa — hyödynnä alla olevia kysymyksiä kohderyhmälle sopivalla tavalla:</a:t>
            </a:r>
          </a:p>
          <a:p>
            <a:pPr marL="0" indent="0">
              <a:lnSpc>
                <a:spcPct val="100000"/>
              </a:lnSpc>
              <a:spcBef>
                <a:spcPts val="0"/>
              </a:spcBef>
              <a:buSzPts val="1600"/>
              <a:buNone/>
            </a:pPr>
            <a:endParaRPr lang="fi-FI" sz="1400" b="1" dirty="0">
              <a:solidFill>
                <a:schemeClr val="tx1"/>
              </a:solidFill>
            </a:endParaRPr>
          </a:p>
          <a:p>
            <a:pPr marL="171450" indent="-171450">
              <a:lnSpc>
                <a:spcPct val="100000"/>
              </a:lnSpc>
              <a:spcBef>
                <a:spcPts val="0"/>
              </a:spcBef>
              <a:buSzPts val="1600"/>
              <a:buFont typeface="Arial" panose="020B0604020202020204" pitchFamily="34" charset="0"/>
              <a:buChar char="•"/>
            </a:pPr>
            <a:r>
              <a:rPr lang="fi-FI" sz="1400" b="1" dirty="0">
                <a:solidFill>
                  <a:schemeClr val="tx1"/>
                </a:solidFill>
              </a:rPr>
              <a:t>Oletko hyödyntänyt tekoälyä apuna viranomaisasioiden hoitamisessa tai niihin liittyvän tiedon etsimisessä? Mitä teit sen avulla, ja koitko saaneesi apua tekoälyn käytöstä?  </a:t>
            </a:r>
          </a:p>
          <a:p>
            <a:pPr marL="171450" indent="-171450">
              <a:lnSpc>
                <a:spcPct val="100000"/>
              </a:lnSpc>
              <a:spcBef>
                <a:spcPts val="0"/>
              </a:spcBef>
              <a:buSzPts val="1600"/>
              <a:buFont typeface="Arial" panose="020B0604020202020204" pitchFamily="34" charset="0"/>
              <a:buChar char="•"/>
            </a:pPr>
            <a:endParaRPr lang="fi-FI" sz="1400" b="1" dirty="0">
              <a:solidFill>
                <a:schemeClr val="tx1"/>
              </a:solidFill>
            </a:endParaRPr>
          </a:p>
          <a:p>
            <a:pPr marL="171450" indent="-171450">
              <a:lnSpc>
                <a:spcPct val="100000"/>
              </a:lnSpc>
              <a:spcBef>
                <a:spcPts val="0"/>
              </a:spcBef>
              <a:buSzPts val="1600"/>
              <a:buFont typeface="Arial" panose="020B0604020202020204" pitchFamily="34" charset="0"/>
              <a:buChar char="•"/>
            </a:pPr>
            <a:r>
              <a:rPr lang="fi-FI" sz="1400" b="1" dirty="0">
                <a:solidFill>
                  <a:schemeClr val="tx1"/>
                </a:solidFill>
              </a:rPr>
              <a:t>Millaisia kokemuksia sinulla on tekoälyn käytöstä tiedon etsimisessä tai asioiden hoitamisessa? Mitä näiden kokemusten perusteella toivoisit tekoälyn mahdollistavan tulevaisuudessa?  </a:t>
            </a:r>
          </a:p>
          <a:p>
            <a:pPr marL="171450" indent="-171450">
              <a:lnSpc>
                <a:spcPct val="100000"/>
              </a:lnSpc>
              <a:spcBef>
                <a:spcPts val="0"/>
              </a:spcBef>
              <a:buSzPts val="1600"/>
              <a:buFont typeface="Arial" panose="020B0604020202020204" pitchFamily="34" charset="0"/>
              <a:buChar char="•"/>
            </a:pPr>
            <a:endParaRPr lang="fi-FI" sz="1400" b="1" dirty="0">
              <a:solidFill>
                <a:schemeClr val="tx1"/>
              </a:solidFill>
            </a:endParaRPr>
          </a:p>
          <a:p>
            <a:pPr marL="171450" indent="-171450">
              <a:lnSpc>
                <a:spcPct val="100000"/>
              </a:lnSpc>
              <a:spcBef>
                <a:spcPts val="0"/>
              </a:spcBef>
              <a:buSzPts val="1600"/>
              <a:buFont typeface="Arial" panose="020B0604020202020204" pitchFamily="34" charset="0"/>
              <a:buChar char="•"/>
            </a:pPr>
            <a:r>
              <a:rPr lang="fi-FI" sz="1400" b="1" dirty="0">
                <a:solidFill>
                  <a:schemeClr val="tx1"/>
                </a:solidFill>
              </a:rPr>
              <a:t>Kuvittele apuri, joka hoitaisi viranomaisasiasi puolestasi alusta loppuun: uusisi erääntyvät kirjastolainat, hakisi etuudet, joihin olet oikeutettu ja lähettäisi hakemukset. Mitä hyötyä näkisit siitä olevan arjessasi? Mitä ehtoja tai pelisääntöjä pitäisit tärkeinä, jotta voisit luottaa siihen?</a:t>
            </a:r>
          </a:p>
          <a:p>
            <a:pPr marL="171450" indent="-171450">
              <a:lnSpc>
                <a:spcPct val="100000"/>
              </a:lnSpc>
              <a:spcBef>
                <a:spcPts val="0"/>
              </a:spcBef>
              <a:buSzPts val="1600"/>
              <a:buFont typeface="Arial" panose="020B0604020202020204" pitchFamily="34" charset="0"/>
              <a:buChar char="•"/>
            </a:pPr>
            <a:r>
              <a:rPr lang="fi-FI" sz="1400" b="1" dirty="0">
                <a:solidFill>
                  <a:schemeClr val="tx1"/>
                </a:solidFill>
              </a:rPr>
              <a:t>Kuvittele, että autonominen ajoneuvo hakisi sinut kotiovelta ja kuljettaisi perille juuri silloin, kun sitä tarvitaan. Miten suhtautuisit tällaiseen fyysistä tekoälyä hyödyntävään palveluun?</a:t>
            </a:r>
          </a:p>
          <a:p>
            <a:pPr marL="171450" indent="-171450">
              <a:lnSpc>
                <a:spcPct val="100000"/>
              </a:lnSpc>
              <a:spcBef>
                <a:spcPts val="0"/>
              </a:spcBef>
              <a:buSzPts val="1600"/>
              <a:buFont typeface="Arial" panose="020B0604020202020204" pitchFamily="34" charset="0"/>
              <a:buChar char="•"/>
            </a:pPr>
            <a:endParaRPr lang="fi-FI" sz="1200" dirty="0">
              <a:highlight>
                <a:srgbClr val="FFFFFF"/>
              </a:highlight>
            </a:endParaRPr>
          </a:p>
          <a:p>
            <a:pPr marL="171450" indent="-171450">
              <a:lnSpc>
                <a:spcPct val="100000"/>
              </a:lnSpc>
              <a:spcBef>
                <a:spcPts val="0"/>
              </a:spcBef>
              <a:buSzPts val="1600"/>
            </a:pPr>
            <a:r>
              <a:rPr lang="fi-FI" sz="1400" b="1" dirty="0">
                <a:solidFill>
                  <a:schemeClr val="tx1"/>
                </a:solidFill>
              </a:rPr>
              <a:t>Millaiset asiat herättävät huolta kestävyyteen liittyen?</a:t>
            </a:r>
          </a:p>
          <a:p>
            <a:pPr marL="171450" indent="-171450">
              <a:lnSpc>
                <a:spcPct val="100000"/>
              </a:lnSpc>
              <a:spcBef>
                <a:spcPts val="0"/>
              </a:spcBef>
              <a:buSzPts val="1600"/>
            </a:pPr>
            <a:r>
              <a:rPr lang="fi-FI" sz="1400" b="1" dirty="0">
                <a:solidFill>
                  <a:schemeClr val="tx1"/>
                </a:solidFill>
              </a:rPr>
              <a:t>Mikä näyttää toiveikkaalta ja rohkaisevalta?</a:t>
            </a:r>
          </a:p>
          <a:p>
            <a:pPr marL="171450" indent="-171450">
              <a:lnSpc>
                <a:spcPct val="100000"/>
              </a:lnSpc>
              <a:spcBef>
                <a:spcPts val="0"/>
              </a:spcBef>
              <a:buSzPts val="1600"/>
            </a:pPr>
            <a:r>
              <a:rPr lang="fi-FI" sz="1400" b="1" dirty="0">
                <a:solidFill>
                  <a:schemeClr val="tx1"/>
                </a:solidFill>
              </a:rPr>
              <a:t>Mitä tarvitaan, jotta Suomi olisi kestävä kotimaa kaikille täällä asuville ja eläville?</a:t>
            </a:r>
          </a:p>
          <a:p>
            <a:pPr marL="171450" indent="-171450">
              <a:lnSpc>
                <a:spcPct val="100000"/>
              </a:lnSpc>
              <a:spcBef>
                <a:spcPts val="0"/>
              </a:spcBef>
              <a:buSzPts val="1600"/>
            </a:pPr>
            <a:r>
              <a:rPr lang="fi-FI" sz="1400" b="1" dirty="0">
                <a:solidFill>
                  <a:schemeClr val="tx1"/>
                </a:solidFill>
              </a:rPr>
              <a:t>Millaiset teot rakentavat kestävyyttä juuri nyt?</a:t>
            </a:r>
          </a:p>
          <a:p>
            <a:pPr marL="0" indent="0">
              <a:lnSpc>
                <a:spcPct val="100000"/>
              </a:lnSpc>
              <a:spcBef>
                <a:spcPts val="0"/>
              </a:spcBef>
              <a:buSzPts val="1600"/>
              <a:buNone/>
            </a:pPr>
            <a:endParaRPr lang="fi-FI" sz="1100" dirty="0">
              <a:highlight>
                <a:srgbClr val="FFFFFF"/>
              </a:highlight>
            </a:endParaRPr>
          </a:p>
          <a:p>
            <a:pPr marL="0" indent="0">
              <a:lnSpc>
                <a:spcPct val="100000"/>
              </a:lnSpc>
              <a:spcBef>
                <a:spcPts val="0"/>
              </a:spcBef>
              <a:buSzPts val="1600"/>
              <a:buNone/>
            </a:pPr>
            <a:endParaRPr lang="fi-FI" sz="1100" dirty="0">
              <a:highlight>
                <a:srgbClr val="FFFFFF"/>
              </a:highlight>
            </a:endParaRPr>
          </a:p>
          <a:p>
            <a:pPr marL="0" indent="0" algn="r">
              <a:lnSpc>
                <a:spcPct val="100000"/>
              </a:lnSpc>
              <a:spcBef>
                <a:spcPts val="0"/>
              </a:spcBef>
              <a:buSzPts val="1600"/>
              <a:buNone/>
            </a:pPr>
            <a:r>
              <a:rPr lang="fi-FI" sz="1100" dirty="0">
                <a:highlight>
                  <a:srgbClr val="FFFFFF"/>
                </a:highlight>
              </a:rPr>
              <a:t>                     	</a:t>
            </a:r>
            <a:r>
              <a:rPr lang="fi-FI" sz="1100" b="1" dirty="0">
                <a:highlight>
                  <a:srgbClr val="FFFFFF"/>
                </a:highlight>
              </a:rPr>
              <a:t>65  min, sis. mahdollinen tauko</a:t>
            </a:r>
            <a:endParaRPr sz="1100" b="1" dirty="0">
              <a:highlight>
                <a:srgbClr val="FFFFFF"/>
              </a:highlight>
            </a:endParaRPr>
          </a:p>
          <a:p>
            <a:pPr marL="0" lvl="0" indent="0" algn="l" rtl="0">
              <a:lnSpc>
                <a:spcPct val="150000"/>
              </a:lnSpc>
              <a:spcBef>
                <a:spcPts val="1000"/>
              </a:spcBef>
              <a:spcAft>
                <a:spcPts val="0"/>
              </a:spcAft>
              <a:buClr>
                <a:schemeClr val="dk1"/>
              </a:buClr>
              <a:buSzPts val="1100"/>
              <a:buNone/>
            </a:pPr>
            <a:endParaRPr sz="1100" dirty="0">
              <a:highlight>
                <a:srgbClr val="FFFFFF"/>
              </a:highlight>
              <a:latin typeface="Arial"/>
              <a:ea typeface="Arial"/>
              <a:cs typeface="Arial"/>
              <a:sym typeface="Arial"/>
            </a:endParaRPr>
          </a:p>
          <a:p>
            <a:pPr marL="0" lvl="0" indent="0" algn="l" rtl="0">
              <a:lnSpc>
                <a:spcPct val="150000"/>
              </a:lnSpc>
              <a:spcBef>
                <a:spcPts val="0"/>
              </a:spcBef>
              <a:spcAft>
                <a:spcPts val="0"/>
              </a:spcAft>
              <a:buClr>
                <a:schemeClr val="dk1"/>
              </a:buClr>
              <a:buSzPts val="1100"/>
              <a:buFont typeface="Arial"/>
              <a:buNone/>
            </a:pPr>
            <a:endParaRPr sz="1000" dirty="0">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600"/>
              <a:buNone/>
            </a:pPr>
            <a:endParaRPr sz="1050" dirty="0"/>
          </a:p>
          <a:p>
            <a:pPr marL="0" lvl="0" indent="0" algn="l" rtl="0">
              <a:lnSpc>
                <a:spcPct val="100000"/>
              </a:lnSpc>
              <a:spcBef>
                <a:spcPts val="0"/>
              </a:spcBef>
              <a:spcAft>
                <a:spcPts val="0"/>
              </a:spcAft>
              <a:buClr>
                <a:schemeClr val="dk1"/>
              </a:buClr>
              <a:buSzPts val="1600"/>
              <a:buNone/>
            </a:pPr>
            <a:endParaRPr sz="1050" dirty="0"/>
          </a:p>
          <a:p>
            <a:pPr marL="0" lvl="0" indent="0" algn="l" rtl="0">
              <a:lnSpc>
                <a:spcPct val="100000"/>
              </a:lnSpc>
              <a:spcBef>
                <a:spcPts val="0"/>
              </a:spcBef>
              <a:spcAft>
                <a:spcPts val="0"/>
              </a:spcAft>
              <a:buClr>
                <a:schemeClr val="dk1"/>
              </a:buClr>
              <a:buSzPts val="1600"/>
              <a:buNone/>
            </a:pPr>
            <a:endParaRPr sz="1050" i="1" dirty="0"/>
          </a:p>
          <a:p>
            <a:pPr marL="0" lvl="0" indent="0" algn="l" rtl="0">
              <a:lnSpc>
                <a:spcPct val="100000"/>
              </a:lnSpc>
              <a:spcBef>
                <a:spcPts val="0"/>
              </a:spcBef>
              <a:spcAft>
                <a:spcPts val="0"/>
              </a:spcAft>
              <a:buClr>
                <a:schemeClr val="dk1"/>
              </a:buClr>
              <a:buSzPts val="1600"/>
              <a:buNone/>
            </a:pPr>
            <a:endParaRPr sz="1050" i="1" dirty="0"/>
          </a:p>
          <a:p>
            <a:pPr marL="0" lvl="0" indent="0" algn="l" rtl="0">
              <a:lnSpc>
                <a:spcPct val="100000"/>
              </a:lnSpc>
              <a:spcBef>
                <a:spcPts val="0"/>
              </a:spcBef>
              <a:spcAft>
                <a:spcPts val="0"/>
              </a:spcAft>
              <a:buClr>
                <a:schemeClr val="dk1"/>
              </a:buClr>
              <a:buSzPts val="1600"/>
              <a:buNone/>
            </a:pPr>
            <a:endParaRPr sz="1050" i="1" dirty="0"/>
          </a:p>
          <a:p>
            <a:pPr marL="0" lvl="0" indent="0" algn="l" rtl="0">
              <a:lnSpc>
                <a:spcPct val="100000"/>
              </a:lnSpc>
              <a:spcBef>
                <a:spcPts val="0"/>
              </a:spcBef>
              <a:spcAft>
                <a:spcPts val="0"/>
              </a:spcAft>
              <a:buClr>
                <a:schemeClr val="dk1"/>
              </a:buClr>
              <a:buSzPts val="1600"/>
              <a:buNone/>
            </a:pPr>
            <a:endParaRPr sz="1050" i="1" dirty="0"/>
          </a:p>
          <a:p>
            <a:pPr marL="0" lvl="0" indent="0" algn="r" rtl="0">
              <a:lnSpc>
                <a:spcPct val="100000"/>
              </a:lnSpc>
              <a:spcBef>
                <a:spcPts val="0"/>
              </a:spcBef>
              <a:spcAft>
                <a:spcPts val="0"/>
              </a:spcAft>
              <a:buClr>
                <a:schemeClr val="dk1"/>
              </a:buClr>
              <a:buSzPts val="1600"/>
              <a:buNone/>
            </a:pPr>
            <a:endParaRPr sz="1050" dirty="0"/>
          </a:p>
          <a:p>
            <a:pPr marL="0" lvl="0" indent="0" algn="l" rtl="0">
              <a:lnSpc>
                <a:spcPct val="100000"/>
              </a:lnSpc>
              <a:spcBef>
                <a:spcPts val="0"/>
              </a:spcBef>
              <a:spcAft>
                <a:spcPts val="0"/>
              </a:spcAft>
              <a:buClr>
                <a:schemeClr val="dk1"/>
              </a:buClr>
              <a:buSzPts val="1600"/>
              <a:buNone/>
            </a:pPr>
            <a:endParaRPr sz="1200" dirty="0"/>
          </a:p>
        </p:txBody>
      </p:sp>
      <p:sp>
        <p:nvSpPr>
          <p:cNvPr id="341" name="Google Shape;341;p23">
            <a:extLst>
              <a:ext uri="{FF2B5EF4-FFF2-40B4-BE49-F238E27FC236}">
                <a16:creationId xmlns:a16="http://schemas.microsoft.com/office/drawing/2014/main" id="{4B10557E-B7EF-8EC0-FBA5-47C48E1AE23D}"/>
              </a:ext>
            </a:extLst>
          </p:cNvPr>
          <p:cNvSpPr txBox="1">
            <a:spLocks noGrp="1"/>
          </p:cNvSpPr>
          <p:nvPr>
            <p:ph type="body" idx="4"/>
          </p:nvPr>
        </p:nvSpPr>
        <p:spPr>
          <a:xfrm>
            <a:off x="6219265" y="132113"/>
            <a:ext cx="4706400" cy="369600"/>
          </a:xfrm>
          <a:prstGeom prst="rect">
            <a:avLst/>
          </a:prstGeom>
          <a:noFill/>
          <a:ln>
            <a:noFill/>
          </a:ln>
        </p:spPr>
        <p:txBody>
          <a:bodyPr spcFirstLastPara="1" wrap="square" lIns="0" tIns="0" rIns="0" bIns="0" anchor="t" anchorCtr="0">
            <a:noAutofit/>
          </a:bodyPr>
          <a:lstStyle/>
          <a:p>
            <a:pPr marL="0" lvl="0" indent="0"/>
            <a:r>
              <a:rPr lang="fi-FI" sz="1800" b="1" dirty="0"/>
              <a:t>Yhteinen keskustelu jatkuu (2/2)</a:t>
            </a:r>
            <a:endParaRPr sz="1800" b="1" dirty="0"/>
          </a:p>
        </p:txBody>
      </p:sp>
      <p:sp>
        <p:nvSpPr>
          <p:cNvPr id="4" name="Google Shape;311;p20">
            <a:extLst>
              <a:ext uri="{FF2B5EF4-FFF2-40B4-BE49-F238E27FC236}">
                <a16:creationId xmlns:a16="http://schemas.microsoft.com/office/drawing/2014/main" id="{02DC4A40-1AD4-CC87-72DE-6003D0C4CE95}"/>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b="1" dirty="0"/>
              <a:t>55 	Yhteinen keskustelu (sis. tauko)</a:t>
            </a:r>
            <a:endParaRPr sz="1400" b="1"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spcBef>
                <a:spcPts val="0"/>
              </a:spcBef>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extLst>
      <p:ext uri="{BB962C8B-B14F-4D97-AF65-F5344CB8AC3E}">
        <p14:creationId xmlns:p14="http://schemas.microsoft.com/office/powerpoint/2010/main" val="2708263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8" name="Google Shape;348;p24"/>
          <p:cNvSpPr txBox="1">
            <a:spLocks noGrp="1"/>
          </p:cNvSpPr>
          <p:nvPr>
            <p:ph type="body" idx="2"/>
          </p:nvPr>
        </p:nvSpPr>
        <p:spPr>
          <a:xfrm>
            <a:off x="6526350" y="1102659"/>
            <a:ext cx="5006700" cy="4755766"/>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400" dirty="0"/>
              <a:t>Dialogi alkaa tulla päätökseensä. Haluan kuulla, mitä asioita, tunteita tai ajatuksia yhteinen keskustelustamme on synnyttänyt.</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r>
              <a:rPr lang="fi-FI" sz="1400" dirty="0"/>
              <a:t>Kirjoita omaan paperiisi kokonaisina lauseina muutama asia, tunne tai ajatus, joka on ollut sinulle merkittävää tässä keskustelussa. Keräämme nämä dialogin kirjauksen tueksi niin, ettei niistä voi tunnistaa yksittäisiä henkilöitä.</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r>
              <a:rPr lang="fi-FI" sz="1400" dirty="0"/>
              <a:t>Kirjoittamiseen on aikaa muutama minuutti. Valitse sen jälkeen kirjoittamistasi yksi, jonka haluat jakaa tässä muille.</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r" rtl="0">
              <a:lnSpc>
                <a:spcPct val="110000"/>
              </a:lnSpc>
              <a:spcBef>
                <a:spcPts val="0"/>
              </a:spcBef>
              <a:spcAft>
                <a:spcPts val="0"/>
              </a:spcAft>
              <a:buClr>
                <a:schemeClr val="dk1"/>
              </a:buClr>
              <a:buSzPts val="1600"/>
              <a:buNone/>
            </a:pPr>
            <a:r>
              <a:rPr lang="fi-FI" sz="1400" b="1" dirty="0"/>
              <a:t>5 min</a:t>
            </a:r>
            <a:endParaRPr sz="1400" b="1" dirty="0"/>
          </a:p>
        </p:txBody>
      </p:sp>
      <p:sp>
        <p:nvSpPr>
          <p:cNvPr id="350" name="Google Shape;350;p24"/>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Keskustelun anti: kirjoittaminen</a:t>
            </a:r>
            <a:endParaRPr sz="1800" b="1" dirty="0"/>
          </a:p>
        </p:txBody>
      </p:sp>
      <p:sp>
        <p:nvSpPr>
          <p:cNvPr id="6" name="Google Shape;311;p20">
            <a:extLst>
              <a:ext uri="{FF2B5EF4-FFF2-40B4-BE49-F238E27FC236}">
                <a16:creationId xmlns:a16="http://schemas.microsoft.com/office/drawing/2014/main" id="{88F681BB-F91F-AD94-7B14-BC6400D986E7}"/>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b="1"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7" name="Google Shape;357;p25"/>
          <p:cNvSpPr txBox="1">
            <a:spLocks noGrp="1"/>
          </p:cNvSpPr>
          <p:nvPr>
            <p:ph type="body" idx="2"/>
          </p:nvPr>
        </p:nvSpPr>
        <p:spPr>
          <a:xfrm>
            <a:off x="6526350" y="1073426"/>
            <a:ext cx="5006700" cy="4916557"/>
          </a:xfrm>
          <a:prstGeom prst="rect">
            <a:avLst/>
          </a:prstGeom>
          <a:noFill/>
          <a:ln>
            <a:noFill/>
          </a:ln>
        </p:spPr>
        <p:txBody>
          <a:bodyPr spcFirstLastPara="1" wrap="square" lIns="0" tIns="0" rIns="0" bIns="0" anchor="t" anchorCtr="0">
            <a:noAutofit/>
          </a:bodyPr>
          <a:lstStyle/>
          <a:p>
            <a:pPr marL="0" indent="0">
              <a:spcBef>
                <a:spcPts val="0"/>
              </a:spcBef>
              <a:buSzPts val="1600"/>
              <a:buNone/>
            </a:pPr>
            <a:r>
              <a:rPr lang="fi-FI" sz="1400" dirty="0"/>
              <a:t>Aloitetaan sinusta. Mikä on ollut merkittävää tässä keskustelussa?</a:t>
            </a:r>
          </a:p>
          <a:p>
            <a:pPr marL="0" lvl="0" indent="0" algn="l" rtl="0">
              <a:lnSpc>
                <a:spcPct val="110000"/>
              </a:lnSpc>
              <a:spcBef>
                <a:spcPts val="0"/>
              </a:spcBef>
              <a:spcAft>
                <a:spcPts val="0"/>
              </a:spcAft>
              <a:buClr>
                <a:schemeClr val="dk1"/>
              </a:buClr>
              <a:buSzPts val="1600"/>
              <a:buNone/>
            </a:pPr>
            <a:endParaRPr lang="fi-FI" sz="1400" dirty="0"/>
          </a:p>
          <a:p>
            <a:pPr marL="0" lvl="0" indent="0" algn="l" rtl="0">
              <a:lnSpc>
                <a:spcPct val="110000"/>
              </a:lnSpc>
              <a:spcBef>
                <a:spcPts val="0"/>
              </a:spcBef>
              <a:spcAft>
                <a:spcPts val="0"/>
              </a:spcAft>
              <a:buClr>
                <a:schemeClr val="dk1"/>
              </a:buClr>
              <a:buSzPts val="1600"/>
              <a:buNone/>
            </a:pPr>
            <a:r>
              <a:rPr lang="fi-FI" sz="1400" dirty="0"/>
              <a:t>→ </a:t>
            </a:r>
            <a:r>
              <a:rPr lang="fi-FI" sz="1400" i="1" dirty="0"/>
              <a:t>Valitse aloittajaksi sellainen henkilö, joka on todennäköisesti valmis aloittamaan.</a:t>
            </a:r>
          </a:p>
          <a:p>
            <a:pPr marL="0" lvl="0" indent="0" algn="l" rtl="0">
              <a:lnSpc>
                <a:spcPct val="110000"/>
              </a:lnSpc>
              <a:spcBef>
                <a:spcPts val="0"/>
              </a:spcBef>
              <a:spcAft>
                <a:spcPts val="0"/>
              </a:spcAft>
              <a:buClr>
                <a:schemeClr val="dk1"/>
              </a:buClr>
              <a:buSzPts val="1600"/>
              <a:buNone/>
            </a:pPr>
            <a:endParaRPr lang="fi-FI" sz="1400" dirty="0"/>
          </a:p>
          <a:p>
            <a:pPr marL="0" lvl="0" indent="0" algn="l" rtl="0">
              <a:lnSpc>
                <a:spcPct val="110000"/>
              </a:lnSpc>
              <a:spcBef>
                <a:spcPts val="0"/>
              </a:spcBef>
              <a:spcAft>
                <a:spcPts val="0"/>
              </a:spcAft>
              <a:buClr>
                <a:schemeClr val="dk1"/>
              </a:buClr>
              <a:buSzPts val="1600"/>
              <a:buNone/>
            </a:pPr>
            <a:r>
              <a:rPr lang="fi-FI" sz="1400" dirty="0"/>
              <a:t>Lopuksi haluan vielä kuulla teiltä, mistä aiheista olisi jatkossa hyvä keskustella Kansallisissa dialogeissa?</a:t>
            </a:r>
            <a:endParaRPr sz="1400" dirty="0"/>
          </a:p>
          <a:p>
            <a:pPr marL="0" lvl="0" indent="0" algn="l" rtl="0">
              <a:lnSpc>
                <a:spcPct val="110000"/>
              </a:lnSpc>
              <a:spcBef>
                <a:spcPts val="0"/>
              </a:spcBef>
              <a:spcAft>
                <a:spcPts val="0"/>
              </a:spcAft>
              <a:buClr>
                <a:schemeClr val="dk1"/>
              </a:buClr>
              <a:buSzPts val="1600"/>
              <a:buNone/>
            </a:pPr>
            <a:endParaRPr sz="1400" dirty="0"/>
          </a:p>
          <a:p>
            <a:pPr marL="0" indent="0">
              <a:spcBef>
                <a:spcPts val="0"/>
              </a:spcBef>
              <a:buSzPts val="1600"/>
              <a:buNone/>
            </a:pPr>
            <a:r>
              <a:rPr lang="fi-FI" sz="1400" dirty="0"/>
              <a:t>→ </a:t>
            </a:r>
            <a:r>
              <a:rPr lang="fi-FI" sz="1400" i="1" dirty="0"/>
              <a:t>Käy lyhyt keskustelu osallistujien kanssa siitä, mitkä aiheet heistä tuntuisivat jatkossa tärkeiltä</a:t>
            </a:r>
          </a:p>
          <a:p>
            <a:pPr marL="0" lvl="0" indent="0" algn="l" rtl="0">
              <a:lnSpc>
                <a:spcPct val="110000"/>
              </a:lnSpc>
              <a:spcBef>
                <a:spcPts val="0"/>
              </a:spcBef>
              <a:spcAft>
                <a:spcPts val="0"/>
              </a:spcAft>
              <a:buClr>
                <a:schemeClr val="dk1"/>
              </a:buClr>
              <a:buSzPts val="1600"/>
              <a:buNone/>
            </a:pPr>
            <a:endParaRPr lang="fi-FI" sz="1400" dirty="0"/>
          </a:p>
          <a:p>
            <a:pPr marL="0" lvl="0" indent="0" algn="l" rtl="0">
              <a:lnSpc>
                <a:spcPct val="110000"/>
              </a:lnSpc>
              <a:spcBef>
                <a:spcPts val="0"/>
              </a:spcBef>
              <a:spcAft>
                <a:spcPts val="0"/>
              </a:spcAft>
              <a:buClr>
                <a:schemeClr val="dk1"/>
              </a:buClr>
              <a:buSzPts val="1600"/>
              <a:buNone/>
            </a:pPr>
            <a:endParaRPr lang="fi-FI" sz="1400" dirty="0"/>
          </a:p>
          <a:p>
            <a:pPr marL="0" indent="0">
              <a:spcBef>
                <a:spcPts val="0"/>
              </a:spcBef>
              <a:buSzPts val="1600"/>
              <a:buNone/>
            </a:pPr>
            <a:endParaRPr lang="fi-FI" sz="1400" dirty="0"/>
          </a:p>
          <a:p>
            <a:pPr marL="0" indent="0">
              <a:spcBef>
                <a:spcPts val="0"/>
              </a:spcBef>
              <a:buSzPts val="1600"/>
              <a:buNone/>
            </a:pPr>
            <a:r>
              <a:rPr lang="fi-FI" sz="1400" b="1" dirty="0"/>
              <a:t>				               10 min</a:t>
            </a:r>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p:txBody>
      </p:sp>
      <p:sp>
        <p:nvSpPr>
          <p:cNvPr id="359" name="Google Shape;359;p25"/>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Keskustelun anti: jakaminen</a:t>
            </a:r>
            <a:endParaRPr sz="1800" b="1" dirty="0"/>
          </a:p>
        </p:txBody>
      </p:sp>
      <p:sp>
        <p:nvSpPr>
          <p:cNvPr id="6" name="Google Shape;311;p20">
            <a:extLst>
              <a:ext uri="{FF2B5EF4-FFF2-40B4-BE49-F238E27FC236}">
                <a16:creationId xmlns:a16="http://schemas.microsoft.com/office/drawing/2014/main" id="{A4B63CF5-E72A-68C7-F5CC-C5857CC4B55A}"/>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b="1" dirty="0"/>
              <a:t>10	Keskustelun anti: jakaminen</a:t>
            </a:r>
          </a:p>
          <a:p>
            <a:pPr marL="0" lvl="0" indent="0" algn="l" rtl="0">
              <a:lnSpc>
                <a:spcPct val="110000"/>
              </a:lnSpc>
              <a:spcBef>
                <a:spcPts val="0"/>
              </a:spcBef>
              <a:spcAft>
                <a:spcPts val="0"/>
              </a:spcAft>
              <a:buClr>
                <a:schemeClr val="dk1"/>
              </a:buClr>
              <a:buSzPts val="1600"/>
              <a:buNone/>
            </a:pPr>
            <a:r>
              <a:rPr lang="fi-FI" sz="1400"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6" name="Google Shape;366;p26"/>
          <p:cNvSpPr txBox="1">
            <a:spLocks noGrp="1"/>
          </p:cNvSpPr>
          <p:nvPr>
            <p:ph type="body" idx="2"/>
          </p:nvPr>
        </p:nvSpPr>
        <p:spPr>
          <a:xfrm>
            <a:off x="6526350" y="1101550"/>
            <a:ext cx="5006700" cy="4757100"/>
          </a:xfrm>
          <a:prstGeom prst="rect">
            <a:avLst/>
          </a:prstGeom>
          <a:noFill/>
          <a:ln>
            <a:noFill/>
          </a:ln>
        </p:spPr>
        <p:txBody>
          <a:bodyPr spcFirstLastPara="1" wrap="square" lIns="0" tIns="0" rIns="0" bIns="0" anchor="t" anchorCtr="0">
            <a:noAutofit/>
          </a:bodyPr>
          <a:lstStyle/>
          <a:p>
            <a:pPr marL="0" indent="0">
              <a:spcBef>
                <a:spcPts val="0"/>
              </a:spcBef>
              <a:buSzPts val="1600"/>
              <a:buNone/>
            </a:pPr>
            <a:r>
              <a:rPr lang="fi-FI" sz="1400" dirty="0">
                <a:solidFill>
                  <a:schemeClr val="tx1"/>
                </a:solidFill>
              </a:rPr>
              <a:t>Dialogi oli luottamuksellinen, joten älä kerro muiden sanomisia eteenpäin ilman lupaa. Voit jakaa omia ajatuksiasi sekä tunnelmiasi sekä yleisesti teemoja, joita keskustelussa nousi esiin.</a:t>
            </a:r>
          </a:p>
          <a:p>
            <a:pPr marL="0" lvl="0" indent="0" algn="l" rtl="0">
              <a:spcBef>
                <a:spcPts val="0"/>
              </a:spcBef>
              <a:spcAft>
                <a:spcPts val="0"/>
              </a:spcAft>
              <a:buClr>
                <a:schemeClr val="dk1"/>
              </a:buClr>
              <a:buSzPts val="1600"/>
              <a:buNone/>
            </a:pPr>
            <a:endParaRPr lang="fi-FI" sz="1400" dirty="0"/>
          </a:p>
          <a:p>
            <a:pPr marL="0" lvl="0" indent="0" algn="l" rtl="0">
              <a:spcBef>
                <a:spcPts val="0"/>
              </a:spcBef>
              <a:spcAft>
                <a:spcPts val="0"/>
              </a:spcAft>
              <a:buClr>
                <a:schemeClr val="dk1"/>
              </a:buClr>
              <a:buSzPts val="1600"/>
              <a:buNone/>
            </a:pPr>
            <a:r>
              <a:rPr lang="fi-FI" sz="1400" dirty="0"/>
              <a:t>Mikäli haluat, voit viestiä osallistumisestasi tähän keskusteluun esimerkiksi sosiaalisessa mediassa. Voit käyttää tunnistetta #</a:t>
            </a:r>
            <a:r>
              <a:rPr lang="fi-FI" sz="1400" dirty="0" err="1"/>
              <a:t>KansallisetDialogit</a:t>
            </a:r>
            <a:r>
              <a:rPr lang="fi-FI" sz="1400" dirty="0"/>
              <a:t>. </a:t>
            </a:r>
          </a:p>
          <a:p>
            <a:pPr marL="0" lvl="0" indent="0" algn="l" rtl="0">
              <a:spcBef>
                <a:spcPts val="0"/>
              </a:spcBef>
              <a:spcAft>
                <a:spcPts val="0"/>
              </a:spcAft>
              <a:buClr>
                <a:schemeClr val="dk1"/>
              </a:buClr>
              <a:buSzPts val="1600"/>
              <a:buNone/>
            </a:pPr>
            <a:endParaRPr lang="fi-FI" sz="1400" dirty="0">
              <a:solidFill>
                <a:schemeClr val="tx1"/>
              </a:solidFill>
            </a:endParaRPr>
          </a:p>
          <a:p>
            <a:pPr marL="0" indent="0">
              <a:spcBef>
                <a:spcPts val="0"/>
              </a:spcBef>
              <a:buSzPts val="1600"/>
              <a:buNone/>
            </a:pPr>
            <a:r>
              <a:rPr lang="fi-FI" sz="1400" dirty="0">
                <a:solidFill>
                  <a:schemeClr val="tx1"/>
                </a:solidFill>
              </a:rPr>
              <a:t>Tämän dialogin kirjausta käytetään yhdessä muiden dialogien kirjausten kanssa Kansallisten dialogien yhteenvetoraportin materiaalina. Raportti menee valtionhallinnossa keskusteltavaksi kunta- ja alueministerin johtoryhmään, ministeriöiden korkeimpien viranomaisten, eli kansliapäälliköiden kokoukseen sekä yhteiskunnan uudistamisen ministeriryhmään. </a:t>
            </a:r>
            <a:endParaRPr sz="1400" dirty="0">
              <a:solidFill>
                <a:schemeClr val="tx1"/>
              </a:solidFill>
            </a:endParaRPr>
          </a:p>
          <a:p>
            <a:pPr marL="0" lvl="0" indent="0" algn="l" rtl="0">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r>
              <a:rPr lang="fi-FI" sz="1400" dirty="0"/>
              <a:t>Kiitos keskustelusta! 	</a:t>
            </a:r>
          </a:p>
          <a:p>
            <a:pPr marL="0" lvl="0" indent="0" algn="l" rtl="0">
              <a:spcBef>
                <a:spcPts val="0"/>
              </a:spcBef>
              <a:spcAft>
                <a:spcPts val="0"/>
              </a:spcAft>
              <a:buClr>
                <a:schemeClr val="dk1"/>
              </a:buClr>
              <a:buSzPts val="1600"/>
              <a:buNone/>
            </a:pPr>
            <a:endParaRPr lang="fi-FI" dirty="0"/>
          </a:p>
          <a:p>
            <a:pPr marL="0" lvl="0" indent="0" algn="l" rtl="0">
              <a:spcBef>
                <a:spcPts val="0"/>
              </a:spcBef>
              <a:spcAft>
                <a:spcPts val="0"/>
              </a:spcAft>
              <a:buClr>
                <a:schemeClr val="dk1"/>
              </a:buClr>
              <a:buSzPts val="1600"/>
              <a:buNone/>
            </a:pPr>
            <a:r>
              <a:rPr lang="fi-FI" dirty="0"/>
              <a:t>				              </a:t>
            </a:r>
            <a:r>
              <a:rPr lang="fi-FI" sz="1400" b="1" dirty="0"/>
              <a:t>5 min</a:t>
            </a:r>
            <a:endParaRPr b="1" dirty="0"/>
          </a:p>
          <a:p>
            <a:pPr marL="0" lvl="0" indent="0" algn="l" rtl="0">
              <a:spcBef>
                <a:spcPts val="0"/>
              </a:spcBef>
              <a:spcAft>
                <a:spcPts val="0"/>
              </a:spcAft>
              <a:buClr>
                <a:schemeClr val="dk1"/>
              </a:buClr>
              <a:buSzPts val="1600"/>
              <a:buNone/>
            </a:pPr>
            <a:endParaRPr sz="1400" dirty="0"/>
          </a:p>
          <a:p>
            <a:pPr marL="0" lvl="0" indent="0" algn="l" rtl="0">
              <a:lnSpc>
                <a:spcPct val="100000"/>
              </a:lnSpc>
              <a:spcBef>
                <a:spcPts val="0"/>
              </a:spcBef>
              <a:spcAft>
                <a:spcPts val="0"/>
              </a:spcAft>
              <a:buClr>
                <a:schemeClr val="dk1"/>
              </a:buClr>
              <a:buSzPts val="1100"/>
              <a:buFont typeface="Arial"/>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r" rtl="0">
              <a:lnSpc>
                <a:spcPct val="110000"/>
              </a:lnSpc>
              <a:spcBef>
                <a:spcPts val="0"/>
              </a:spcBef>
              <a:spcAft>
                <a:spcPts val="0"/>
              </a:spcAft>
              <a:buClr>
                <a:schemeClr val="dk1"/>
              </a:buClr>
              <a:buSzPts val="1600"/>
              <a:buNone/>
            </a:pPr>
            <a:endParaRPr sz="1800" b="1" dirty="0"/>
          </a:p>
        </p:txBody>
      </p:sp>
      <p:sp>
        <p:nvSpPr>
          <p:cNvPr id="368" name="Google Shape;368;p26"/>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a:t>Kiitos ja lopetus</a:t>
            </a:r>
            <a:endParaRPr sz="1800" b="1"/>
          </a:p>
        </p:txBody>
      </p:sp>
      <p:sp>
        <p:nvSpPr>
          <p:cNvPr id="6" name="Google Shape;311;p20">
            <a:extLst>
              <a:ext uri="{FF2B5EF4-FFF2-40B4-BE49-F238E27FC236}">
                <a16:creationId xmlns:a16="http://schemas.microsoft.com/office/drawing/2014/main" id="{8305A858-DAB3-3522-62EC-B34706E38645}"/>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dirty="0"/>
              <a:t>15 	Aloitus, periaatteet, virittäytyminen</a:t>
            </a:r>
            <a:endParaRPr sz="1400" dirty="0"/>
          </a:p>
          <a:p>
            <a:pPr marL="0" lvl="0" indent="0" algn="l" rtl="0">
              <a:lnSpc>
                <a:spcPct val="110000"/>
              </a:lnSpc>
              <a:spcBef>
                <a:spcPts val="0"/>
              </a:spcBef>
              <a:spcAft>
                <a:spcPts val="0"/>
              </a:spcAft>
              <a:buClr>
                <a:schemeClr val="dk1"/>
              </a:buClr>
              <a:buSzPts val="1600"/>
              <a:buNone/>
            </a:pPr>
            <a:r>
              <a:rPr lang="fi-FI" sz="1400" dirty="0"/>
              <a:t>55 	Yhteinen keskustelu (sis. tauko)</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10	Keskustelun anti: jakaminen</a:t>
            </a:r>
          </a:p>
          <a:p>
            <a:pPr marL="0" lvl="0" indent="0" algn="l" rtl="0">
              <a:lnSpc>
                <a:spcPct val="110000"/>
              </a:lnSpc>
              <a:spcBef>
                <a:spcPts val="0"/>
              </a:spcBef>
              <a:spcAft>
                <a:spcPts val="0"/>
              </a:spcAft>
              <a:buClr>
                <a:schemeClr val="dk1"/>
              </a:buClr>
              <a:buSzPts val="1600"/>
              <a:buNone/>
            </a:pPr>
            <a:r>
              <a:rPr lang="fi-FI" sz="1400" b="1" dirty="0"/>
              <a:t>5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90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7"/>
          <p:cNvSpPr txBox="1">
            <a:spLocks noGrp="1"/>
          </p:cNvSpPr>
          <p:nvPr>
            <p:ph type="body" idx="1"/>
          </p:nvPr>
        </p:nvSpPr>
        <p:spPr>
          <a:xfrm>
            <a:off x="672350" y="1208149"/>
            <a:ext cx="4706400" cy="4650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fi-FI" sz="1400" dirty="0"/>
              <a:t>Kansallisten dialogien ydinryhmä ottaa vastaan keskustelujen kirjaukset. Lähetä kirjaukset </a:t>
            </a:r>
            <a:r>
              <a:rPr lang="fi-FI" sz="1400" dirty="0" err="1"/>
              <a:t>Webropolin</a:t>
            </a:r>
            <a:r>
              <a:rPr lang="fi-FI" sz="1400" dirty="0"/>
              <a:t> kautta: </a:t>
            </a:r>
            <a:r>
              <a:rPr lang="fi-FI" sz="1400" dirty="0">
                <a:hlinkClick r:id="rId3"/>
              </a:rPr>
              <a:t>lähetä muistiinpanot</a:t>
            </a:r>
            <a:endParaRPr sz="1400" dirty="0"/>
          </a:p>
          <a:p>
            <a:pPr marL="0" lvl="0" indent="0" algn="l" rtl="0">
              <a:lnSpc>
                <a:spcPct val="100000"/>
              </a:lnSpc>
              <a:spcBef>
                <a:spcPts val="0"/>
              </a:spcBef>
              <a:spcAft>
                <a:spcPts val="0"/>
              </a:spcAft>
              <a:buClr>
                <a:schemeClr val="dk1"/>
              </a:buClr>
              <a:buSzPts val="1100"/>
              <a:buFont typeface="Arial"/>
              <a:buNone/>
            </a:pPr>
            <a:endParaRPr sz="1400" dirty="0"/>
          </a:p>
          <a:p>
            <a:pPr marL="0" lvl="0" indent="0" algn="l" rtl="0">
              <a:lnSpc>
                <a:spcPct val="100000"/>
              </a:lnSpc>
              <a:spcBef>
                <a:spcPts val="0"/>
              </a:spcBef>
              <a:spcAft>
                <a:spcPts val="0"/>
              </a:spcAft>
              <a:buClr>
                <a:schemeClr val="dk1"/>
              </a:buClr>
              <a:buSzPts val="1100"/>
              <a:buNone/>
            </a:pPr>
            <a:r>
              <a:rPr lang="fi-FI" sz="1400" dirty="0"/>
              <a:t>Kirjauksien toimittaminen yhteistä koontia varten on tärkeää, sillä se lisää käytyjen keskustelujen vaikuttavuutta. Ne vaikuttavat kansallisen yhteenvedon sisältöön ja kaikkiin niihin toimijoihin, jotka hyödyntävät yhteenvetoa oman työnsä tueksi.</a:t>
            </a:r>
            <a:endParaRPr sz="1400" dirty="0"/>
          </a:p>
          <a:p>
            <a:pPr marL="0" lvl="0" indent="0" algn="l" rtl="0">
              <a:lnSpc>
                <a:spcPct val="100000"/>
              </a:lnSpc>
              <a:spcBef>
                <a:spcPts val="0"/>
              </a:spcBef>
              <a:spcAft>
                <a:spcPts val="0"/>
              </a:spcAft>
              <a:buClr>
                <a:schemeClr val="dk1"/>
              </a:buClr>
              <a:buSzPts val="1100"/>
              <a:buNone/>
            </a:pPr>
            <a:endParaRPr sz="1400" dirty="0"/>
          </a:p>
          <a:p>
            <a:pPr marL="0" lvl="0" indent="0" algn="l" rtl="0">
              <a:lnSpc>
                <a:spcPct val="100000"/>
              </a:lnSpc>
              <a:spcBef>
                <a:spcPts val="0"/>
              </a:spcBef>
              <a:spcAft>
                <a:spcPts val="0"/>
              </a:spcAft>
              <a:buClr>
                <a:schemeClr val="dk1"/>
              </a:buClr>
              <a:buSzPts val="1100"/>
              <a:buFont typeface="Arial"/>
              <a:buNone/>
            </a:pPr>
            <a:r>
              <a:rPr lang="fi-FI" sz="1400" dirty="0"/>
              <a:t>Kansallisten dialogien ydinryhmän yhteydessä toimiva tiimi lukee tarkkaan kaikki kirjaukset ja tekee niiden pohjalta yhteenvedon, joka julkaistaan Kansallisten dialogien </a:t>
            </a:r>
            <a:r>
              <a:rPr lang="fi-FI" sz="1400" dirty="0">
                <a:hlinkClick r:id="rId4"/>
              </a:rPr>
              <a:t>verkkosivuilla</a:t>
            </a:r>
            <a:r>
              <a:rPr lang="fi-FI" sz="1400" dirty="0"/>
              <a:t>.</a:t>
            </a:r>
            <a:endParaRPr sz="1400" dirty="0"/>
          </a:p>
          <a:p>
            <a:pPr marL="0" lvl="0" indent="0" algn="l" rtl="0">
              <a:lnSpc>
                <a:spcPct val="110000"/>
              </a:lnSpc>
              <a:spcBef>
                <a:spcPts val="0"/>
              </a:spcBef>
              <a:spcAft>
                <a:spcPts val="0"/>
              </a:spcAft>
              <a:buClr>
                <a:schemeClr val="dk1"/>
              </a:buClr>
              <a:buSzPts val="1600"/>
              <a:buNone/>
            </a:pPr>
            <a:endParaRPr dirty="0"/>
          </a:p>
        </p:txBody>
      </p:sp>
      <p:sp>
        <p:nvSpPr>
          <p:cNvPr id="375" name="Google Shape;375;p27"/>
          <p:cNvSpPr txBox="1">
            <a:spLocks noGrp="1"/>
          </p:cNvSpPr>
          <p:nvPr>
            <p:ph type="body" idx="2"/>
          </p:nvPr>
        </p:nvSpPr>
        <p:spPr>
          <a:xfrm>
            <a:off x="6526350" y="1208149"/>
            <a:ext cx="5006700" cy="4650326"/>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fi-FI" sz="1400" dirty="0"/>
              <a:t>Kiitos, että olet mukana Kansallisissa dialogeissa. Toivottavasti järjestämäsi keskustelu oli hyvä kokemus sinulle ja osallistujille. Kansallisten dialogien yhtenä tavoitteena on yhteiskunnan eri toimijoiden ja kansalaisten dialogiosaamisen kehittyminen. </a:t>
            </a:r>
            <a:endParaRPr sz="1400" dirty="0"/>
          </a:p>
          <a:p>
            <a:pPr marL="0" lvl="0" indent="0" algn="l" rtl="0">
              <a:lnSpc>
                <a:spcPct val="115000"/>
              </a:lnSpc>
              <a:spcBef>
                <a:spcPts val="0"/>
              </a:spcBef>
              <a:spcAft>
                <a:spcPts val="0"/>
              </a:spcAft>
              <a:buClr>
                <a:schemeClr val="dk1"/>
              </a:buClr>
              <a:buSzPts val="1100"/>
              <a:buFont typeface="Arial"/>
              <a:buNone/>
            </a:pPr>
            <a:endParaRPr sz="1400" dirty="0"/>
          </a:p>
          <a:p>
            <a:pPr marL="0" lvl="0" indent="0" algn="l" rtl="0">
              <a:lnSpc>
                <a:spcPct val="115000"/>
              </a:lnSpc>
              <a:spcBef>
                <a:spcPts val="0"/>
              </a:spcBef>
              <a:spcAft>
                <a:spcPts val="0"/>
              </a:spcAft>
              <a:buClr>
                <a:schemeClr val="dk1"/>
              </a:buClr>
              <a:buSzPts val="1100"/>
              <a:buFont typeface="Arial"/>
              <a:buNone/>
            </a:pPr>
            <a:r>
              <a:rPr lang="fi-FI" sz="1400" dirty="0"/>
              <a:t>Dialogi on mahdollisuus syventää ymmärrystä, oppia rakentavan keskustelun taitoja, pysähtyä kuuntelemaan muiden kokemuksia ja päästä kertomaan omia, keskeneräisikin ajatuksia muille.</a:t>
            </a:r>
            <a:endParaRPr sz="1400" dirty="0"/>
          </a:p>
          <a:p>
            <a:pPr marL="0" lvl="0" indent="0" algn="l" rtl="0">
              <a:spcBef>
                <a:spcPts val="0"/>
              </a:spcBef>
              <a:spcAft>
                <a:spcPts val="0"/>
              </a:spcAft>
              <a:buClr>
                <a:schemeClr val="dk1"/>
              </a:buClr>
              <a:buSzPts val="1600"/>
              <a:buNone/>
            </a:pPr>
            <a:endParaRPr sz="1300" dirty="0"/>
          </a:p>
          <a:p>
            <a:pPr marL="0" lvl="0" indent="0" algn="l" rtl="0">
              <a:lnSpc>
                <a:spcPct val="100000"/>
              </a:lnSpc>
              <a:spcBef>
                <a:spcPts val="0"/>
              </a:spcBef>
              <a:spcAft>
                <a:spcPts val="0"/>
              </a:spcAft>
              <a:buClr>
                <a:schemeClr val="dk1"/>
              </a:buClr>
              <a:buSzPts val="1100"/>
              <a:buNone/>
            </a:pPr>
            <a:endParaRPr sz="13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r" rtl="0">
              <a:lnSpc>
                <a:spcPct val="110000"/>
              </a:lnSpc>
              <a:spcBef>
                <a:spcPts val="0"/>
              </a:spcBef>
              <a:spcAft>
                <a:spcPts val="0"/>
              </a:spcAft>
              <a:buClr>
                <a:schemeClr val="dk1"/>
              </a:buClr>
              <a:buSzPts val="1600"/>
              <a:buNone/>
            </a:pPr>
            <a:endParaRPr sz="1700" b="1" dirty="0"/>
          </a:p>
        </p:txBody>
      </p:sp>
      <p:sp>
        <p:nvSpPr>
          <p:cNvPr id="376" name="Google Shape;376;p27"/>
          <p:cNvSpPr txBox="1">
            <a:spLocks noGrp="1"/>
          </p:cNvSpPr>
          <p:nvPr>
            <p:ph type="body" idx="3"/>
          </p:nvPr>
        </p:nvSpPr>
        <p:spPr>
          <a:xfrm>
            <a:off x="673200" y="554400"/>
            <a:ext cx="4737900" cy="44515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2300" b="1" dirty="0">
                <a:latin typeface="Inter"/>
                <a:ea typeface="Inter"/>
                <a:cs typeface="Inter"/>
                <a:sym typeface="Inter"/>
              </a:rPr>
              <a:t>Miten eteenpäin?</a:t>
            </a:r>
            <a:endParaRPr sz="5700" b="1" dirty="0"/>
          </a:p>
        </p:txBody>
      </p:sp>
      <p:sp>
        <p:nvSpPr>
          <p:cNvPr id="377" name="Google Shape;377;p27"/>
          <p:cNvSpPr txBox="1">
            <a:spLocks noGrp="1"/>
          </p:cNvSpPr>
          <p:nvPr>
            <p:ph type="body" idx="4"/>
          </p:nvPr>
        </p:nvSpPr>
        <p:spPr>
          <a:xfrm>
            <a:off x="6526350" y="358850"/>
            <a:ext cx="4706400" cy="84929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Järjestäjälle:</a:t>
            </a:r>
            <a:endParaRPr sz="1800" b="1" dirty="0"/>
          </a:p>
          <a:p>
            <a:pPr marL="0" lvl="0" indent="0" algn="l" rtl="0">
              <a:lnSpc>
                <a:spcPct val="90000"/>
              </a:lnSpc>
              <a:spcBef>
                <a:spcPts val="0"/>
              </a:spcBef>
              <a:spcAft>
                <a:spcPts val="0"/>
              </a:spcAft>
              <a:buClr>
                <a:schemeClr val="dk1"/>
              </a:buClr>
              <a:buSzPts val="5000"/>
              <a:buNone/>
            </a:pPr>
            <a:endParaRPr sz="1800" b="1" dirty="0"/>
          </a:p>
          <a:p>
            <a:pPr marL="0" lvl="0" indent="0" algn="l" rtl="0">
              <a:lnSpc>
                <a:spcPct val="90000"/>
              </a:lnSpc>
              <a:spcBef>
                <a:spcPts val="0"/>
              </a:spcBef>
              <a:spcAft>
                <a:spcPts val="0"/>
              </a:spcAft>
              <a:buClr>
                <a:schemeClr val="dk1"/>
              </a:buClr>
              <a:buSzPts val="5000"/>
              <a:buNone/>
            </a:pPr>
            <a:r>
              <a:rPr lang="fi-FI" sz="1600" b="1" dirty="0"/>
              <a:t>Kiitos kun järjestit dialogin!</a:t>
            </a:r>
            <a:endParaRPr sz="1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62782EC-3ED8-B832-8198-483683AA6240}"/>
              </a:ext>
            </a:extLst>
          </p:cNvPr>
          <p:cNvPicPr>
            <a:picLocks noChangeAspect="1"/>
          </p:cNvPicPr>
          <p:nvPr/>
        </p:nvPicPr>
        <p:blipFill>
          <a:blip r:embed="rId2"/>
          <a:stretch>
            <a:fillRect/>
          </a:stretch>
        </p:blipFill>
        <p:spPr>
          <a:xfrm>
            <a:off x="1" y="250580"/>
            <a:ext cx="11746521" cy="6607419"/>
          </a:xfrm>
          <a:prstGeom prst="rect">
            <a:avLst/>
          </a:prstGeom>
        </p:spPr>
      </p:pic>
    </p:spTree>
    <p:extLst>
      <p:ext uri="{BB962C8B-B14F-4D97-AF65-F5344CB8AC3E}">
        <p14:creationId xmlns:p14="http://schemas.microsoft.com/office/powerpoint/2010/main" val="2730411389"/>
      </p:ext>
    </p:extLst>
  </p:cSld>
  <p:clrMapOvr>
    <a:masterClrMapping/>
  </p:clrMapOvr>
</p:sld>
</file>

<file path=ppt/theme/theme1.xml><?xml version="1.0" encoding="utf-8"?>
<a:theme xmlns:a="http://schemas.openxmlformats.org/drawingml/2006/main" name="Kansalliset Dialogit">
  <a:themeElements>
    <a:clrScheme name="Kansalliset Dialogit">
      <a:dk1>
        <a:srgbClr val="000000"/>
      </a:dk1>
      <a:lt1>
        <a:srgbClr val="FFFFFF"/>
      </a:lt1>
      <a:dk2>
        <a:srgbClr val="BFBFBF"/>
      </a:dk2>
      <a:lt2>
        <a:srgbClr val="D8E1EA"/>
      </a:lt2>
      <a:accent1>
        <a:srgbClr val="AE9BFD"/>
      </a:accent1>
      <a:accent2>
        <a:srgbClr val="AEE7F2"/>
      </a:accent2>
      <a:accent3>
        <a:srgbClr val="F1BEDD"/>
      </a:accent3>
      <a:accent4>
        <a:srgbClr val="F5C8AF"/>
      </a:accent4>
      <a:accent5>
        <a:srgbClr val="7F7F7F"/>
      </a:accent5>
      <a:accent6>
        <a:srgbClr val="F2F2F2"/>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01220f1-ab94-4936-86d7-f3b40f38f4b7}" enabled="0" method="" siteId="{b01220f1-ab94-4936-86d7-f3b40f38f4b7}" removed="1"/>
</clbl:labelList>
</file>

<file path=docProps/app.xml><?xml version="1.0" encoding="utf-8"?>
<Properties xmlns="http://schemas.openxmlformats.org/officeDocument/2006/extended-properties" xmlns:vt="http://schemas.openxmlformats.org/officeDocument/2006/docPropsVTypes">
  <TotalTime>8613</TotalTime>
  <Words>2012</Words>
  <Application>Microsoft Office PowerPoint</Application>
  <PresentationFormat>Laajakuva</PresentationFormat>
  <Paragraphs>279</Paragraphs>
  <Slides>14</Slides>
  <Notes>13</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14</vt:i4>
      </vt:variant>
    </vt:vector>
  </HeadingPairs>
  <TitlesOfParts>
    <vt:vector size="18" baseType="lpstr">
      <vt:lpstr>Arial</vt:lpstr>
      <vt:lpstr>Inter</vt:lpstr>
      <vt:lpstr>Inter Tight</vt:lpstr>
      <vt:lpstr>Kansalliset Dialogit</vt:lpstr>
      <vt:lpstr>Kansalliset dialogit  Kestävä kotimaa ja tekoäly   Dialogin käsikirjoitusluonnos Kesto 90 min </vt:lpstr>
      <vt:lpstr>Ohjeita käsikirjoituksen käyttämiseen  Suunnittele dialogi ennakkoon käsikirjoituksen pohjalta.  Käsikirjoitus on dialogin ohjaamisen tueksi, sitä ei tarvitse jakaa keskustelijoille ja sitä saa muokata oman tarpeen mukaan. Käsikirjoitus kannattaa tulostaa itselle muokkauksen jälkeen.  Käsikirjoituksen sanoitukset ovat esimerkkisanoituksia. Muokkaa ne keskustelun aiheeseen, kohderyhmään ja suuhusi sopiviksi. Kellonajat ovat suuntaa-antavia. Niiden on tarkoitus antaa käsitys siitä, minkä verran aikaa kuhunkin vaiheeseen kannattaa suurin piirtein käyttää. Kellonaikoja ei tarvitse noudattaa täsmällisesti aloitusta ja lopetusta lukuun ottamatta.   Voit hyödyntää omaa ryhmänohjauksen osaamistasi ja käyttää tarpeen mukaan hyväksi havaittuja keinoja keskustelun ja keskustelijoiden tukemiseksi. Sovi ennakkoon, kuka kirjaa keskustelun. On tärkeää kirjata koko keskustelun kulku mahdollisimman sanasta sanaan. Kirjurin ei tarvitse koostaa kirjauksista tiivistelmää vaan kirjata mahdollisimman tarkkaan, mitä keskustelussa sanottiin. Käsikirjoitus voi auttaa myös kirjuria valmistautumisessa.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Kansalliset dialogit  Yhdessä ja yksin (tai tarkempi otsikko) Erätauko-keskustelun käsikirjoitus Kesto 120 min</dc:title>
  <dc:creator>Laaksolahti Hannele</dc:creator>
  <cp:lastModifiedBy>Lopmeri Tuuli (VM)</cp:lastModifiedBy>
  <cp:revision>184</cp:revision>
  <dcterms:modified xsi:type="dcterms:W3CDTF">2026-09-18T13:48:33Z</dcterms:modified>
</cp:coreProperties>
</file>